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9" r:id="rId1"/>
  </p:sldMasterIdLst>
  <p:notesMasterIdLst>
    <p:notesMasterId r:id="rId45"/>
  </p:notesMasterIdLst>
  <p:sldIdLst>
    <p:sldId id="879" r:id="rId2"/>
    <p:sldId id="968" r:id="rId3"/>
    <p:sldId id="264" r:id="rId4"/>
    <p:sldId id="880" r:id="rId5"/>
    <p:sldId id="647" r:id="rId6"/>
    <p:sldId id="910" r:id="rId7"/>
    <p:sldId id="938" r:id="rId8"/>
    <p:sldId id="933" r:id="rId9"/>
    <p:sldId id="934" r:id="rId10"/>
    <p:sldId id="881" r:id="rId11"/>
    <p:sldId id="935" r:id="rId12"/>
    <p:sldId id="939" r:id="rId13"/>
    <p:sldId id="937" r:id="rId14"/>
    <p:sldId id="936" r:id="rId15"/>
    <p:sldId id="911" r:id="rId16"/>
    <p:sldId id="940" r:id="rId17"/>
    <p:sldId id="913" r:id="rId18"/>
    <p:sldId id="941" r:id="rId19"/>
    <p:sldId id="942" r:id="rId20"/>
    <p:sldId id="943" r:id="rId21"/>
    <p:sldId id="946" r:id="rId22"/>
    <p:sldId id="947" r:id="rId23"/>
    <p:sldId id="948" r:id="rId24"/>
    <p:sldId id="949" r:id="rId25"/>
    <p:sldId id="950" r:id="rId26"/>
    <p:sldId id="951" r:id="rId27"/>
    <p:sldId id="945" r:id="rId28"/>
    <p:sldId id="952" r:id="rId29"/>
    <p:sldId id="953" r:id="rId30"/>
    <p:sldId id="954" r:id="rId31"/>
    <p:sldId id="955" r:id="rId32"/>
    <p:sldId id="956" r:id="rId33"/>
    <p:sldId id="957" r:id="rId34"/>
    <p:sldId id="958" r:id="rId35"/>
    <p:sldId id="959" r:id="rId36"/>
    <p:sldId id="969" r:id="rId37"/>
    <p:sldId id="960" r:id="rId38"/>
    <p:sldId id="961" r:id="rId39"/>
    <p:sldId id="962" r:id="rId40"/>
    <p:sldId id="963" r:id="rId41"/>
    <p:sldId id="964" r:id="rId42"/>
    <p:sldId id="909" r:id="rId43"/>
    <p:sldId id="261" r:id="rId44"/>
  </p:sldIdLst>
  <p:sldSz cx="12239625" cy="6840538"/>
  <p:notesSz cx="6858000" cy="9144000"/>
  <p:embeddedFontLst>
    <p:embeddedFont>
      <p:font typeface="Montserrat" panose="020B0604020202020204" charset="-52"/>
      <p:regular r:id="rId46"/>
      <p:bold r:id="rId47"/>
      <p:italic r:id="rId48"/>
      <p:boldItalic r:id="rId49"/>
    </p:embeddedFont>
    <p:embeddedFont>
      <p:font typeface="Source Sans Pro" panose="020B0503030403020204" pitchFamily="34" charset="0"/>
      <p:regular r:id="rId50"/>
      <p:bold r:id="rId51"/>
      <p:italic r:id="rId52"/>
      <p:boldItalic r:id="rId53"/>
    </p:embeddedFont>
    <p:embeddedFont>
      <p:font typeface="Cambria Math" panose="02040503050406030204" pitchFamily="18" charset="0"/>
      <p:regular r:id="rId54"/>
    </p:embeddedFont>
    <p:embeddedFont>
      <p:font typeface="Montserrat Black" panose="020B0604020202020204" charset="-52"/>
      <p:bold r:id="rId55"/>
      <p:boldItalic r:id="rId56"/>
    </p:embeddedFont>
    <p:embeddedFont>
      <p:font typeface="Verdana" panose="020B0604030504040204" pitchFamily="34" charset="0"/>
      <p:regular r:id="rId57"/>
      <p:bold r:id="rId58"/>
      <p:italic r:id="rId59"/>
      <p:boldItalic r:id="rId6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3855" userDrawn="1">
          <p15:clr>
            <a:srgbClr val="A4A3A4"/>
          </p15:clr>
        </p15:guide>
        <p15:guide id="2" orient="horz" pos="1310" userDrawn="1">
          <p15:clr>
            <a:srgbClr val="A4A3A4"/>
          </p15:clr>
        </p15:guide>
        <p15:guide id="3" pos="7228" userDrawn="1">
          <p15:clr>
            <a:srgbClr val="9AA0A6"/>
          </p15:clr>
        </p15:guide>
        <p15:guide id="4" orient="horz" pos="287" userDrawn="1">
          <p15:clr>
            <a:srgbClr val="9AA0A6"/>
          </p15:clr>
        </p15:guide>
        <p15:guide id="5" orient="horz" pos="4022" userDrawn="1">
          <p15:clr>
            <a:srgbClr val="9AA0A6"/>
          </p15:clr>
        </p15:guide>
        <p15:guide id="6" pos="5783" userDrawn="1">
          <p15:clr>
            <a:srgbClr val="9AA0A6"/>
          </p15:clr>
        </p15:guide>
        <p15:guide id="7" pos="482" userDrawn="1">
          <p15:clr>
            <a:srgbClr val="9AA0A6"/>
          </p15:clr>
        </p15:guide>
        <p15:guide id="8" orient="horz" pos="766" userDrawn="1">
          <p15:clr>
            <a:srgbClr val="9AA0A6"/>
          </p15:clr>
        </p15:guide>
        <p15:guide id="9" orient="horz" pos="383" userDrawn="1">
          <p15:clr>
            <a:srgbClr val="9AA0A6"/>
          </p15:clr>
        </p15:guide>
        <p15:guide id="10" orient="horz" pos="992" userDrawn="1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72827"/>
    <a:srgbClr val="363636"/>
    <a:srgbClr val="242327"/>
    <a:srgbClr val="01C601"/>
    <a:srgbClr val="E7E21E"/>
    <a:srgbClr val="FD00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E8034E78-7F5D-4C2E-B375-FC64B27BC917}" styleName="Темный стиль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Темный стиль 1 — акцент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Светлый стиль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80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14" y="144"/>
      </p:cViewPr>
      <p:guideLst>
        <p:guide pos="3855"/>
        <p:guide orient="horz" pos="1310"/>
        <p:guide pos="7228"/>
        <p:guide orient="horz" pos="287"/>
        <p:guide orient="horz" pos="4022"/>
        <p:guide pos="5783"/>
        <p:guide pos="482"/>
        <p:guide orient="horz" pos="766"/>
        <p:guide orient="horz" pos="383"/>
        <p:guide orient="horz" pos="99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2.fntdata"/><Relationship Id="rId50" Type="http://schemas.openxmlformats.org/officeDocument/2006/relationships/font" Target="fonts/font5.fntdata"/><Relationship Id="rId55" Type="http://schemas.openxmlformats.org/officeDocument/2006/relationships/font" Target="fonts/font10.fntdata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3" Type="http://schemas.openxmlformats.org/officeDocument/2006/relationships/font" Target="fonts/font8.fntdata"/><Relationship Id="rId58" Type="http://schemas.openxmlformats.org/officeDocument/2006/relationships/font" Target="fonts/font13.fntdata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3.fntdata"/><Relationship Id="rId56" Type="http://schemas.openxmlformats.org/officeDocument/2006/relationships/font" Target="fonts/font11.fntdata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6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1.fntdata"/><Relationship Id="rId59" Type="http://schemas.openxmlformats.org/officeDocument/2006/relationships/font" Target="fonts/font14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9.fntdata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4.fntdata"/><Relationship Id="rId57" Type="http://schemas.openxmlformats.org/officeDocument/2006/relationships/font" Target="fonts/font12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7.fntdata"/><Relationship Id="rId60" Type="http://schemas.openxmlformats.org/officeDocument/2006/relationships/font" Target="fonts/font15.fntdata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68338" y="1143000"/>
            <a:ext cx="55213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68440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11175" y="749300"/>
            <a:ext cx="6604000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11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428003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11175" y="749300"/>
            <a:ext cx="6604000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12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94309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11175" y="749300"/>
            <a:ext cx="6604000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13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983966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11175" y="749300"/>
            <a:ext cx="6604000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14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217058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11175" y="749300"/>
            <a:ext cx="6604000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15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291370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11175" y="749300"/>
            <a:ext cx="6604000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16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4348959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11175" y="749300"/>
            <a:ext cx="6604000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17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137074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11175" y="749300"/>
            <a:ext cx="6604000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18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4855386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11175" y="749300"/>
            <a:ext cx="6604000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19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22977762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11175" y="749300"/>
            <a:ext cx="6604000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20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25944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11175" y="749300"/>
            <a:ext cx="6604000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9343126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11175" y="749300"/>
            <a:ext cx="6604000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21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5750460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11175" y="749300"/>
            <a:ext cx="6604000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22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9204179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11175" y="749300"/>
            <a:ext cx="6604000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23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12755185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11175" y="749300"/>
            <a:ext cx="6604000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24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22856944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11175" y="749300"/>
            <a:ext cx="6604000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25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5121968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11175" y="749300"/>
            <a:ext cx="6604000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26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2132545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11175" y="749300"/>
            <a:ext cx="6604000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27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6069724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11175" y="749300"/>
            <a:ext cx="6604000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28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25059319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11175" y="749300"/>
            <a:ext cx="6604000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29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02546082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11175" y="749300"/>
            <a:ext cx="6604000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30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52634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11175" y="749300"/>
            <a:ext cx="6604000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4288288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11175" y="749300"/>
            <a:ext cx="6604000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31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2079828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11175" y="749300"/>
            <a:ext cx="6604000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32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0300487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11175" y="749300"/>
            <a:ext cx="6604000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33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5995067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11175" y="749300"/>
            <a:ext cx="6604000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34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1963057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11175" y="749300"/>
            <a:ext cx="6604000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35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614141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11175" y="749300"/>
            <a:ext cx="6604000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36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6785559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11175" y="749300"/>
            <a:ext cx="6604000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37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03878223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11175" y="749300"/>
            <a:ext cx="6604000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38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7156597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11175" y="749300"/>
            <a:ext cx="6604000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39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7592495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11175" y="749300"/>
            <a:ext cx="6604000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40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4202414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11175" y="749300"/>
            <a:ext cx="6604000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5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7976085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11175" y="749300"/>
            <a:ext cx="6604000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41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70091098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11175" y="749300"/>
            <a:ext cx="6604000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42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50037326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11175" y="749300"/>
            <a:ext cx="6604000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43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089301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11175" y="749300"/>
            <a:ext cx="6604000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6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900572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11175" y="749300"/>
            <a:ext cx="6604000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7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1930389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11175" y="749300"/>
            <a:ext cx="6604000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8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506996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11175" y="749300"/>
            <a:ext cx="6604000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9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773489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11175" y="749300"/>
            <a:ext cx="6604000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10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1750805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бложка 2">
  <p:cSld name="3_01 - BLANK_1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3"/>
          <p:cNvPicPr preferRelativeResize="0"/>
          <p:nvPr/>
        </p:nvPicPr>
        <p:blipFill rotWithShape="1">
          <a:blip r:embed="rId2">
            <a:alphaModFix/>
          </a:blip>
          <a:srcRect l="30939"/>
          <a:stretch/>
        </p:blipFill>
        <p:spPr>
          <a:xfrm>
            <a:off x="4581997" y="0"/>
            <a:ext cx="7657630" cy="6197082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3"/>
          <p:cNvSpPr txBox="1">
            <a:spLocks noGrp="1"/>
          </p:cNvSpPr>
          <p:nvPr>
            <p:ph type="title"/>
          </p:nvPr>
        </p:nvSpPr>
        <p:spPr>
          <a:xfrm>
            <a:off x="767655" y="2596744"/>
            <a:ext cx="4660133" cy="1429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Black"/>
              <a:buNone/>
              <a:defRPr sz="399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20" name="Google Shape;20;p3"/>
          <p:cNvCxnSpPr/>
          <p:nvPr/>
        </p:nvCxnSpPr>
        <p:spPr>
          <a:xfrm>
            <a:off x="764976" y="5191647"/>
            <a:ext cx="5362466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Google Shape;21;p3"/>
          <p:cNvSpPr txBox="1">
            <a:spLocks noGrp="1"/>
          </p:cNvSpPr>
          <p:nvPr>
            <p:ph type="subTitle" idx="1"/>
          </p:nvPr>
        </p:nvSpPr>
        <p:spPr>
          <a:xfrm>
            <a:off x="754937" y="5337770"/>
            <a:ext cx="5362466" cy="312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400"/>
              <a:buFont typeface="Montserrat"/>
              <a:buNone/>
              <a:defRPr b="1">
                <a:solidFill>
                  <a:srgbClr val="01C60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body" idx="2"/>
          </p:nvPr>
        </p:nvSpPr>
        <p:spPr>
          <a:xfrm>
            <a:off x="767520" y="5702942"/>
            <a:ext cx="5362466" cy="2153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8001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1197">
                <a:solidFill>
                  <a:schemeClr val="dk1"/>
                </a:solidFill>
              </a:defRPr>
            </a:lvl1pPr>
            <a:lvl2pPr marL="1216061" lvl="1" indent="-38001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1197">
                <a:solidFill>
                  <a:schemeClr val="dk1"/>
                </a:solidFill>
              </a:defRPr>
            </a:lvl2pPr>
            <a:lvl3pPr marL="1824091" lvl="2" indent="-38001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1197">
                <a:solidFill>
                  <a:schemeClr val="dk1"/>
                </a:solidFill>
              </a:defRPr>
            </a:lvl3pPr>
            <a:lvl4pPr marL="2432121" lvl="3" indent="-38001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1197">
                <a:solidFill>
                  <a:schemeClr val="dk1"/>
                </a:solidFill>
              </a:defRPr>
            </a:lvl4pPr>
            <a:lvl5pPr marL="3040151" lvl="4" indent="-38001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1197">
                <a:solidFill>
                  <a:schemeClr val="dk1"/>
                </a:solidFill>
              </a:defRPr>
            </a:lvl5pPr>
            <a:lvl6pPr marL="3648182" lvl="5" indent="-38001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1197">
                <a:solidFill>
                  <a:schemeClr val="dk1"/>
                </a:solidFill>
              </a:defRPr>
            </a:lvl6pPr>
            <a:lvl7pPr marL="4256212" lvl="6" indent="-38001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1197">
                <a:solidFill>
                  <a:schemeClr val="dk1"/>
                </a:solidFill>
              </a:defRPr>
            </a:lvl7pPr>
            <a:lvl8pPr marL="4864242" lvl="7" indent="-38001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1197">
                <a:solidFill>
                  <a:schemeClr val="dk1"/>
                </a:solidFill>
              </a:defRPr>
            </a:lvl8pPr>
            <a:lvl9pPr marL="5472273" lvl="8" indent="-38001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1197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pic>
        <p:nvPicPr>
          <p:cNvPr id="23" name="Google Shape;23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7646" y="456034"/>
            <a:ext cx="2259960" cy="4829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orient="horz" pos="287" userDrawn="1">
          <p15:clr>
            <a:srgbClr val="FA7B17"/>
          </p15:clr>
        </p15:guide>
        <p15:guide id="3" pos="7228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pos="3855" userDrawn="1">
          <p15:clr>
            <a:srgbClr val="FA7B17"/>
          </p15:clr>
        </p15:guide>
        <p15:guide id="6" orient="horz" pos="3504" userDrawn="1">
          <p15:clr>
            <a:srgbClr val="FA7B17"/>
          </p15:clr>
        </p15:guide>
        <p15:guide id="7" orient="horz" pos="3685" userDrawn="1">
          <p15:clr>
            <a:srgbClr val="FA7B17"/>
          </p15:clr>
        </p15:guide>
        <p15:guide id="8" pos="1907" userDrawn="1">
          <p15:clr>
            <a:srgbClr val="FA7B17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азвание модуля/заголовок/подзаголовок/текст/место для иконок 2">
  <p:cSld name="CUSTOM_4_1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3"/>
          <p:cNvSpPr txBox="1">
            <a:spLocks noGrp="1"/>
          </p:cNvSpPr>
          <p:nvPr>
            <p:ph type="subTitle" idx="1"/>
          </p:nvPr>
        </p:nvSpPr>
        <p:spPr>
          <a:xfrm>
            <a:off x="767654" y="460087"/>
            <a:ext cx="5354836" cy="21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None/>
              <a:defRPr sz="1197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title"/>
          </p:nvPr>
        </p:nvSpPr>
        <p:spPr>
          <a:xfrm>
            <a:off x="780102" y="918243"/>
            <a:ext cx="5354836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800"/>
              <a:buFont typeface="Montserrat Black"/>
              <a:buNone/>
              <a:defRPr sz="2394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subTitle" idx="2"/>
          </p:nvPr>
        </p:nvSpPr>
        <p:spPr>
          <a:xfrm>
            <a:off x="761128" y="2098111"/>
            <a:ext cx="5354836" cy="61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body" idx="3"/>
          </p:nvPr>
        </p:nvSpPr>
        <p:spPr>
          <a:xfrm>
            <a:off x="1529953" y="2791507"/>
            <a:ext cx="4592269" cy="3777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pos="7228" userDrawn="1">
          <p15:clr>
            <a:srgbClr val="FA7B17"/>
          </p15:clr>
        </p15:guide>
        <p15:guide id="3" orient="horz" pos="287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  <p15:guide id="8" orient="horz" pos="1468" userDrawn="1">
          <p15:clr>
            <a:srgbClr val="FA7B17"/>
          </p15:clr>
        </p15:guide>
        <p15:guide id="9" orient="horz" pos="1758" userDrawn="1">
          <p15:clr>
            <a:srgbClr val="FA7B17"/>
          </p15:clr>
        </p15:guide>
        <p15:guide id="10" pos="964" userDrawn="1">
          <p15:clr>
            <a:srgbClr val="FA7B17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азвание модуля/заголовок/подзаголовок/текст/задание 1">
  <p:cSld name="CUSTOM_3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>
            <a:spLocks noGrp="1"/>
          </p:cNvSpPr>
          <p:nvPr>
            <p:ph type="subTitle" idx="1"/>
          </p:nvPr>
        </p:nvSpPr>
        <p:spPr>
          <a:xfrm>
            <a:off x="767654" y="460087"/>
            <a:ext cx="5354836" cy="21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None/>
              <a:defRPr sz="1197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4"/>
          <p:cNvSpPr txBox="1">
            <a:spLocks noGrp="1"/>
          </p:cNvSpPr>
          <p:nvPr>
            <p:ph type="title"/>
          </p:nvPr>
        </p:nvSpPr>
        <p:spPr>
          <a:xfrm>
            <a:off x="780102" y="918243"/>
            <a:ext cx="5354836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800"/>
              <a:buFont typeface="Montserrat Black"/>
              <a:buNone/>
              <a:defRPr sz="2394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4"/>
          <p:cNvSpPr txBox="1">
            <a:spLocks noGrp="1"/>
          </p:cNvSpPr>
          <p:nvPr>
            <p:ph type="subTitle" idx="2"/>
          </p:nvPr>
        </p:nvSpPr>
        <p:spPr>
          <a:xfrm>
            <a:off x="761128" y="2098111"/>
            <a:ext cx="5354836" cy="61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6" name="Google Shape;76;p14"/>
          <p:cNvSpPr txBox="1">
            <a:spLocks noGrp="1"/>
          </p:cNvSpPr>
          <p:nvPr>
            <p:ph type="body" idx="3"/>
          </p:nvPr>
        </p:nvSpPr>
        <p:spPr>
          <a:xfrm>
            <a:off x="761128" y="2791509"/>
            <a:ext cx="5354836" cy="230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cxnSp>
        <p:nvCxnSpPr>
          <p:cNvPr id="77" name="Google Shape;77;p14"/>
          <p:cNvCxnSpPr/>
          <p:nvPr/>
        </p:nvCxnSpPr>
        <p:spPr>
          <a:xfrm>
            <a:off x="774279" y="5092733"/>
            <a:ext cx="5363269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8" name="Google Shape;78;p14"/>
          <p:cNvSpPr txBox="1">
            <a:spLocks noGrp="1"/>
          </p:cNvSpPr>
          <p:nvPr>
            <p:ph type="subTitle" idx="4"/>
          </p:nvPr>
        </p:nvSpPr>
        <p:spPr>
          <a:xfrm>
            <a:off x="754937" y="5284811"/>
            <a:ext cx="5363269" cy="309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200"/>
              <a:buFont typeface="Montserrat"/>
              <a:buNone/>
              <a:defRPr sz="1596" b="1">
                <a:solidFill>
                  <a:srgbClr val="01C60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4"/>
          <p:cNvSpPr txBox="1">
            <a:spLocks noGrp="1"/>
          </p:cNvSpPr>
          <p:nvPr>
            <p:ph type="body" idx="5"/>
          </p:nvPr>
        </p:nvSpPr>
        <p:spPr>
          <a:xfrm>
            <a:off x="761128" y="5594419"/>
            <a:ext cx="5363269" cy="230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pos="7228" userDrawn="1">
          <p15:clr>
            <a:srgbClr val="FA7B17"/>
          </p15:clr>
        </p15:guide>
        <p15:guide id="3" orient="horz" pos="287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  <p15:guide id="8" orient="horz" pos="1468" userDrawn="1">
          <p15:clr>
            <a:srgbClr val="FA7B17"/>
          </p15:clr>
        </p15:guide>
        <p15:guide id="9" orient="horz" pos="1758" userDrawn="1">
          <p15:clr>
            <a:srgbClr val="FA7B17"/>
          </p15:clr>
        </p15:guide>
        <p15:guide id="10" orient="horz" pos="3460" userDrawn="1">
          <p15:clr>
            <a:srgbClr val="FA7B17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азвание модуля/заголовок/подзаголовок/текст/задание 2">
  <p:cSld name="CUSTOM_3_1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 txBox="1">
            <a:spLocks noGrp="1"/>
          </p:cNvSpPr>
          <p:nvPr>
            <p:ph type="subTitle" idx="1"/>
          </p:nvPr>
        </p:nvSpPr>
        <p:spPr>
          <a:xfrm>
            <a:off x="767654" y="460087"/>
            <a:ext cx="5354836" cy="21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None/>
              <a:defRPr sz="1197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2" name="Google Shape;82;p15"/>
          <p:cNvSpPr txBox="1">
            <a:spLocks noGrp="1"/>
          </p:cNvSpPr>
          <p:nvPr>
            <p:ph type="title"/>
          </p:nvPr>
        </p:nvSpPr>
        <p:spPr>
          <a:xfrm>
            <a:off x="780102" y="918243"/>
            <a:ext cx="5354836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800"/>
              <a:buFont typeface="Montserrat Black"/>
              <a:buNone/>
              <a:defRPr sz="2394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5"/>
          <p:cNvSpPr txBox="1">
            <a:spLocks noGrp="1"/>
          </p:cNvSpPr>
          <p:nvPr>
            <p:ph type="subTitle" idx="2"/>
          </p:nvPr>
        </p:nvSpPr>
        <p:spPr>
          <a:xfrm>
            <a:off x="761128" y="2098111"/>
            <a:ext cx="5354836" cy="61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84" name="Google Shape;84;p15"/>
          <p:cNvSpPr txBox="1">
            <a:spLocks noGrp="1"/>
          </p:cNvSpPr>
          <p:nvPr>
            <p:ph type="body" idx="3"/>
          </p:nvPr>
        </p:nvSpPr>
        <p:spPr>
          <a:xfrm>
            <a:off x="761128" y="2791509"/>
            <a:ext cx="5354836" cy="230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cxnSp>
        <p:nvCxnSpPr>
          <p:cNvPr id="85" name="Google Shape;85;p15"/>
          <p:cNvCxnSpPr/>
          <p:nvPr/>
        </p:nvCxnSpPr>
        <p:spPr>
          <a:xfrm>
            <a:off x="774279" y="5092733"/>
            <a:ext cx="536326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6" name="Google Shape;86;p15"/>
          <p:cNvSpPr txBox="1">
            <a:spLocks noGrp="1"/>
          </p:cNvSpPr>
          <p:nvPr>
            <p:ph type="subTitle" idx="4"/>
          </p:nvPr>
        </p:nvSpPr>
        <p:spPr>
          <a:xfrm>
            <a:off x="754937" y="5284811"/>
            <a:ext cx="5363269" cy="309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200"/>
              <a:buFont typeface="Montserrat"/>
              <a:buNone/>
              <a:defRPr sz="1596" b="1">
                <a:solidFill>
                  <a:srgbClr val="01C60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5"/>
          <p:cNvSpPr txBox="1">
            <a:spLocks noGrp="1"/>
          </p:cNvSpPr>
          <p:nvPr>
            <p:ph type="body" idx="5"/>
          </p:nvPr>
        </p:nvSpPr>
        <p:spPr>
          <a:xfrm>
            <a:off x="761128" y="5594419"/>
            <a:ext cx="5363269" cy="230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pos="7228" userDrawn="1">
          <p15:clr>
            <a:srgbClr val="FA7B17"/>
          </p15:clr>
        </p15:guide>
        <p15:guide id="3" orient="horz" pos="287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  <p15:guide id="8" orient="horz" pos="1468" userDrawn="1">
          <p15:clr>
            <a:srgbClr val="FA7B17"/>
          </p15:clr>
        </p15:guide>
        <p15:guide id="9" orient="horz" pos="1758" userDrawn="1">
          <p15:clr>
            <a:srgbClr val="FA7B17"/>
          </p15:clr>
        </p15:guide>
        <p15:guide id="10" orient="horz" pos="3460" userDrawn="1">
          <p15:clr>
            <a:srgbClr val="FA7B17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азвание модуля/заголовок/подзаголовок/текст 2">
  <p:cSld name="CUSTOM_2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6"/>
          <p:cNvSpPr txBox="1">
            <a:spLocks noGrp="1"/>
          </p:cNvSpPr>
          <p:nvPr>
            <p:ph type="subTitle" idx="1"/>
          </p:nvPr>
        </p:nvSpPr>
        <p:spPr>
          <a:xfrm>
            <a:off x="767654" y="460087"/>
            <a:ext cx="5354836" cy="21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None/>
              <a:defRPr sz="1197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16"/>
          <p:cNvSpPr txBox="1">
            <a:spLocks noGrp="1"/>
          </p:cNvSpPr>
          <p:nvPr>
            <p:ph type="title"/>
          </p:nvPr>
        </p:nvSpPr>
        <p:spPr>
          <a:xfrm>
            <a:off x="780102" y="918243"/>
            <a:ext cx="5354836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800"/>
              <a:buFont typeface="Montserrat Black"/>
              <a:buNone/>
              <a:defRPr sz="2394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6"/>
          <p:cNvSpPr txBox="1">
            <a:spLocks noGrp="1"/>
          </p:cNvSpPr>
          <p:nvPr>
            <p:ph type="subTitle" idx="2"/>
          </p:nvPr>
        </p:nvSpPr>
        <p:spPr>
          <a:xfrm>
            <a:off x="761128" y="2098111"/>
            <a:ext cx="5354836" cy="61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92" name="Google Shape;92;p16"/>
          <p:cNvSpPr txBox="1">
            <a:spLocks noGrp="1"/>
          </p:cNvSpPr>
          <p:nvPr>
            <p:ph type="body" idx="3"/>
          </p:nvPr>
        </p:nvSpPr>
        <p:spPr>
          <a:xfrm>
            <a:off x="761128" y="2791507"/>
            <a:ext cx="5361261" cy="35928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pos="7228" userDrawn="1">
          <p15:clr>
            <a:srgbClr val="FA7B17"/>
          </p15:clr>
        </p15:guide>
        <p15:guide id="3" orient="horz" pos="287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  <p15:guide id="8" orient="horz" pos="1468" userDrawn="1">
          <p15:clr>
            <a:srgbClr val="FA7B17"/>
          </p15:clr>
        </p15:guide>
        <p15:guide id="9" orient="horz" pos="1758" userDrawn="1">
          <p15:clr>
            <a:srgbClr val="FA7B17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 1.1">
  <p:cSld name="CUSTOM_6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7"/>
          <p:cNvPicPr preferRelativeResize="0"/>
          <p:nvPr/>
        </p:nvPicPr>
        <p:blipFill rotWithShape="1">
          <a:blip r:embed="rId2">
            <a:alphaModFix/>
          </a:blip>
          <a:srcRect l="30939"/>
          <a:stretch/>
        </p:blipFill>
        <p:spPr>
          <a:xfrm flipH="1">
            <a:off x="2" y="1"/>
            <a:ext cx="5181024" cy="4192862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7"/>
          <p:cNvSpPr txBox="1">
            <a:spLocks noGrp="1"/>
          </p:cNvSpPr>
          <p:nvPr>
            <p:ph type="title"/>
          </p:nvPr>
        </p:nvSpPr>
        <p:spPr>
          <a:xfrm>
            <a:off x="767453" y="4432217"/>
            <a:ext cx="5354836" cy="2174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 Black"/>
              <a:buNone/>
              <a:defRPr sz="399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55" userDrawn="1">
          <p15:clr>
            <a:srgbClr val="FA7B17"/>
          </p15:clr>
        </p15:guide>
        <p15:guide id="2" pos="3855" userDrawn="1">
          <p15:clr>
            <a:srgbClr val="FA7B17"/>
          </p15:clr>
        </p15:guide>
        <p15:guide id="3" pos="482" userDrawn="1">
          <p15:clr>
            <a:srgbClr val="FA7B17"/>
          </p15:clr>
        </p15:guide>
        <p15:guide id="4" orient="horz" pos="3862" userDrawn="1">
          <p15:clr>
            <a:srgbClr val="FA7B17"/>
          </p15:clr>
        </p15:guide>
        <p15:guide id="5" orient="horz" pos="3099" userDrawn="1">
          <p15:clr>
            <a:srgbClr val="FA7B17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 1.2">
  <p:cSld name="CUSTOM_6_2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 txBox="1">
            <a:spLocks noGrp="1"/>
          </p:cNvSpPr>
          <p:nvPr>
            <p:ph type="title"/>
          </p:nvPr>
        </p:nvSpPr>
        <p:spPr>
          <a:xfrm>
            <a:off x="764977" y="729822"/>
            <a:ext cx="5354836" cy="2174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 Black"/>
              <a:buNone/>
              <a:defRPr sz="399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98" name="Google Shape;98;p18"/>
          <p:cNvPicPr preferRelativeResize="0"/>
          <p:nvPr/>
        </p:nvPicPr>
        <p:blipFill rotWithShape="1">
          <a:blip r:embed="rId2">
            <a:alphaModFix/>
          </a:blip>
          <a:srcRect l="30939"/>
          <a:stretch/>
        </p:blipFill>
        <p:spPr>
          <a:xfrm rot="10800000">
            <a:off x="2" y="2718394"/>
            <a:ext cx="5093618" cy="41221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55" userDrawn="1">
          <p15:clr>
            <a:srgbClr val="FA7B17"/>
          </p15:clr>
        </p15:guide>
        <p15:guide id="2" pos="3855" userDrawn="1">
          <p15:clr>
            <a:srgbClr val="FA7B17"/>
          </p15:clr>
        </p15:guide>
        <p15:guide id="3" pos="482" userDrawn="1">
          <p15:clr>
            <a:srgbClr val="FA7B17"/>
          </p15:clr>
        </p15:guide>
        <p15:guide id="4" orient="horz" pos="3862" userDrawn="1">
          <p15:clr>
            <a:srgbClr val="FA7B17"/>
          </p15:clr>
        </p15:guide>
        <p15:guide id="5" orient="horz" pos="3099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 2.1">
  <p:cSld name="CUSTOM_6_2_1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 txBox="1">
            <a:spLocks noGrp="1"/>
          </p:cNvSpPr>
          <p:nvPr>
            <p:ph type="title"/>
          </p:nvPr>
        </p:nvSpPr>
        <p:spPr>
          <a:xfrm>
            <a:off x="764977" y="729822"/>
            <a:ext cx="5354836" cy="2174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Black"/>
              <a:buNone/>
              <a:defRPr sz="399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01" name="Google Shape;101;p19"/>
          <p:cNvPicPr preferRelativeResize="0"/>
          <p:nvPr/>
        </p:nvPicPr>
        <p:blipFill rotWithShape="1">
          <a:blip r:embed="rId2">
            <a:alphaModFix/>
          </a:blip>
          <a:srcRect l="30939"/>
          <a:stretch/>
        </p:blipFill>
        <p:spPr>
          <a:xfrm rot="10800000">
            <a:off x="2" y="2718394"/>
            <a:ext cx="5093618" cy="41221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55" userDrawn="1">
          <p15:clr>
            <a:srgbClr val="FA7B17"/>
          </p15:clr>
        </p15:guide>
        <p15:guide id="2" pos="3855" userDrawn="1">
          <p15:clr>
            <a:srgbClr val="FA7B17"/>
          </p15:clr>
        </p15:guide>
        <p15:guide id="3" pos="482" userDrawn="1">
          <p15:clr>
            <a:srgbClr val="FA7B17"/>
          </p15:clr>
        </p15:guide>
        <p15:guide id="4" orient="horz" pos="3862" userDrawn="1">
          <p15:clr>
            <a:srgbClr val="FA7B17"/>
          </p15:clr>
        </p15:guide>
        <p15:guide id="5" orient="horz" pos="3099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 2.2">
  <p:cSld name="CUSTOM_6_1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20"/>
          <p:cNvPicPr preferRelativeResize="0"/>
          <p:nvPr/>
        </p:nvPicPr>
        <p:blipFill rotWithShape="1">
          <a:blip r:embed="rId2">
            <a:alphaModFix/>
          </a:blip>
          <a:srcRect l="30939"/>
          <a:stretch/>
        </p:blipFill>
        <p:spPr>
          <a:xfrm flipH="1">
            <a:off x="2" y="1"/>
            <a:ext cx="5181024" cy="4192862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20"/>
          <p:cNvSpPr txBox="1">
            <a:spLocks noGrp="1"/>
          </p:cNvSpPr>
          <p:nvPr>
            <p:ph type="title"/>
          </p:nvPr>
        </p:nvSpPr>
        <p:spPr>
          <a:xfrm>
            <a:off x="767453" y="4432217"/>
            <a:ext cx="5354836" cy="2174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Black"/>
              <a:buNone/>
              <a:defRPr sz="399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55" userDrawn="1">
          <p15:clr>
            <a:srgbClr val="FA7B17"/>
          </p15:clr>
        </p15:guide>
        <p15:guide id="2" pos="3855" userDrawn="1">
          <p15:clr>
            <a:srgbClr val="FA7B17"/>
          </p15:clr>
        </p15:guide>
        <p15:guide id="3" pos="482" userDrawn="1">
          <p15:clr>
            <a:srgbClr val="FA7B17"/>
          </p15:clr>
        </p15:guide>
        <p15:guide id="4" orient="horz" pos="3862" userDrawn="1">
          <p15:clr>
            <a:srgbClr val="FA7B17"/>
          </p15:clr>
        </p15:guide>
        <p15:guide id="5" orient="horz" pos="3099" userDrawn="1">
          <p15:clr>
            <a:srgbClr val="FA7B17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611981" y="1596127"/>
            <a:ext cx="5405834" cy="4514439"/>
          </a:xfrm>
        </p:spPr>
        <p:txBody>
          <a:bodyPr/>
          <a:lstStyle>
            <a:lvl1pPr>
              <a:defRPr sz="2793"/>
            </a:lvl1pPr>
            <a:lvl2pPr>
              <a:defRPr sz="2394"/>
            </a:lvl2pPr>
            <a:lvl3pPr>
              <a:defRPr sz="1995"/>
            </a:lvl3pPr>
            <a:lvl4pPr>
              <a:defRPr sz="1795"/>
            </a:lvl4pPr>
            <a:lvl5pPr>
              <a:defRPr sz="1795"/>
            </a:lvl5pPr>
            <a:lvl6pPr>
              <a:defRPr sz="1795"/>
            </a:lvl6pPr>
            <a:lvl7pPr>
              <a:defRPr sz="1795"/>
            </a:lvl7pPr>
            <a:lvl8pPr>
              <a:defRPr sz="1795"/>
            </a:lvl8pPr>
            <a:lvl9pPr>
              <a:defRPr sz="1795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221810" y="1596127"/>
            <a:ext cx="5405834" cy="4514439"/>
          </a:xfrm>
        </p:spPr>
        <p:txBody>
          <a:bodyPr/>
          <a:lstStyle>
            <a:lvl1pPr>
              <a:defRPr sz="2793"/>
            </a:lvl1pPr>
            <a:lvl2pPr>
              <a:defRPr sz="2394"/>
            </a:lvl2pPr>
            <a:lvl3pPr>
              <a:defRPr sz="1995"/>
            </a:lvl3pPr>
            <a:lvl4pPr>
              <a:defRPr sz="1795"/>
            </a:lvl4pPr>
            <a:lvl5pPr>
              <a:defRPr sz="1795"/>
            </a:lvl5pPr>
            <a:lvl6pPr>
              <a:defRPr sz="1795"/>
            </a:lvl6pPr>
            <a:lvl7pPr>
              <a:defRPr sz="1795"/>
            </a:lvl7pPr>
            <a:lvl8pPr>
              <a:defRPr sz="1795"/>
            </a:lvl8pPr>
            <a:lvl9pPr>
              <a:defRPr sz="1795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11864823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835944" y="3876305"/>
            <a:ext cx="8567738" cy="1748137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60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21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681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42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02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363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23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484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Заголовок 6"/>
          <p:cNvSpPr>
            <a:spLocks noGrp="1"/>
          </p:cNvSpPr>
          <p:nvPr>
            <p:ph type="title"/>
          </p:nvPr>
        </p:nvSpPr>
        <p:spPr>
          <a:xfrm>
            <a:off x="841375" y="363538"/>
            <a:ext cx="10556875" cy="1322387"/>
          </a:xfrm>
          <a:prstGeom prst="rect">
            <a:avLst/>
          </a:prstGeo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195496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азвание модуля/заголовок/подзаголовок/текст 1">
  <p:cSld name="CUSTOM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subTitle" idx="1"/>
          </p:nvPr>
        </p:nvSpPr>
        <p:spPr>
          <a:xfrm>
            <a:off x="767654" y="460087"/>
            <a:ext cx="5354836" cy="21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None/>
              <a:defRPr sz="1197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780102" y="918243"/>
            <a:ext cx="5354836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800"/>
              <a:buFont typeface="Montserrat Black"/>
              <a:buNone/>
              <a:defRPr sz="2394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ubTitle" idx="2"/>
          </p:nvPr>
        </p:nvSpPr>
        <p:spPr>
          <a:xfrm>
            <a:off x="761128" y="2098111"/>
            <a:ext cx="5354836" cy="61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3"/>
          </p:nvPr>
        </p:nvSpPr>
        <p:spPr>
          <a:xfrm>
            <a:off x="761128" y="2791507"/>
            <a:ext cx="5361261" cy="35928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pos="7228" userDrawn="1">
          <p15:clr>
            <a:srgbClr val="FA7B17"/>
          </p15:clr>
        </p15:guide>
        <p15:guide id="3" orient="horz" pos="287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  <p15:guide id="8" orient="horz" pos="1468" userDrawn="1">
          <p15:clr>
            <a:srgbClr val="FA7B17"/>
          </p15:clr>
        </p15:guide>
        <p15:guide id="9" orient="horz" pos="1758" userDrawn="1">
          <p15:clr>
            <a:srgbClr val="FA7B17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>
            <a:spLocks noGrp="1"/>
          </p:cNvSpPr>
          <p:nvPr>
            <p:ph type="title"/>
          </p:nvPr>
        </p:nvSpPr>
        <p:spPr>
          <a:xfrm>
            <a:off x="417224" y="591856"/>
            <a:ext cx="11405178" cy="761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8" name="Google Shape;108;p22"/>
          <p:cNvSpPr txBox="1">
            <a:spLocks noGrp="1"/>
          </p:cNvSpPr>
          <p:nvPr>
            <p:ph type="body" idx="1"/>
          </p:nvPr>
        </p:nvSpPr>
        <p:spPr>
          <a:xfrm>
            <a:off x="417224" y="1532722"/>
            <a:ext cx="11405178" cy="4543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604145" lvl="0" indent="-419545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1208290" lvl="1" indent="-419545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12435" lvl="2" indent="-41954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16579" lvl="3" indent="-419545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20723" lvl="4" indent="-419545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24869" lvl="5" indent="-41954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29014" lvl="6" indent="-419545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33158" lvl="7" indent="-419545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37304" lvl="8" indent="-41954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9" name="Google Shape;109;p22"/>
          <p:cNvSpPr txBox="1">
            <a:spLocks noGrp="1"/>
          </p:cNvSpPr>
          <p:nvPr>
            <p:ph type="sldNum" idx="12"/>
          </p:nvPr>
        </p:nvSpPr>
        <p:spPr>
          <a:xfrm>
            <a:off x="11340738" y="6201791"/>
            <a:ext cx="734458" cy="523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05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азвание модуля/заголовок/подзаголовок/текст+инфографика или картинка 1">
  <p:cSld name="CUSTOM_7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>
            <a:spLocks noGrp="1"/>
          </p:cNvSpPr>
          <p:nvPr>
            <p:ph type="subTitle" idx="1"/>
          </p:nvPr>
        </p:nvSpPr>
        <p:spPr>
          <a:xfrm>
            <a:off x="767654" y="460087"/>
            <a:ext cx="5354836" cy="21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None/>
              <a:defRPr sz="1197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title"/>
          </p:nvPr>
        </p:nvSpPr>
        <p:spPr>
          <a:xfrm>
            <a:off x="780102" y="918243"/>
            <a:ext cx="5354836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800"/>
              <a:buFont typeface="Montserrat Black"/>
              <a:buNone/>
              <a:defRPr sz="2394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subTitle" idx="2"/>
          </p:nvPr>
        </p:nvSpPr>
        <p:spPr>
          <a:xfrm>
            <a:off x="761128" y="2098111"/>
            <a:ext cx="5354836" cy="61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body" idx="3"/>
          </p:nvPr>
        </p:nvSpPr>
        <p:spPr>
          <a:xfrm>
            <a:off x="761128" y="2791508"/>
            <a:ext cx="5361261" cy="1221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pos="7228" userDrawn="1">
          <p15:clr>
            <a:srgbClr val="FA7B17"/>
          </p15:clr>
        </p15:guide>
        <p15:guide id="3" orient="horz" pos="287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  <p15:guide id="8" orient="horz" pos="1468" userDrawn="1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азвание модуля/заголовок/подзаголовок/текст+инфографика или картинка 2">
  <p:cSld name="CUSTOM_7_1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"/>
          <p:cNvSpPr txBox="1">
            <a:spLocks noGrp="1"/>
          </p:cNvSpPr>
          <p:nvPr>
            <p:ph type="subTitle" idx="1"/>
          </p:nvPr>
        </p:nvSpPr>
        <p:spPr>
          <a:xfrm>
            <a:off x="767654" y="460087"/>
            <a:ext cx="5354836" cy="21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None/>
              <a:defRPr sz="1197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title"/>
          </p:nvPr>
        </p:nvSpPr>
        <p:spPr>
          <a:xfrm>
            <a:off x="780102" y="918243"/>
            <a:ext cx="5354836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800"/>
              <a:buFont typeface="Montserrat Black"/>
              <a:buNone/>
              <a:defRPr sz="2394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subTitle" idx="2"/>
          </p:nvPr>
        </p:nvSpPr>
        <p:spPr>
          <a:xfrm>
            <a:off x="761128" y="2098111"/>
            <a:ext cx="5354836" cy="61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body" idx="3"/>
          </p:nvPr>
        </p:nvSpPr>
        <p:spPr>
          <a:xfrm>
            <a:off x="761128" y="2791508"/>
            <a:ext cx="5361261" cy="1221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pos="7228" userDrawn="1">
          <p15:clr>
            <a:srgbClr val="FA7B17"/>
          </p15:clr>
        </p15:guide>
        <p15:guide id="3" orient="horz" pos="287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  <p15:guide id="8" orient="horz" pos="1468" userDrawn="1">
          <p15:clr>
            <a:srgbClr val="FA7B17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азвание модуля/подзаголовок/текст 1">
  <p:cSld name="CUSTOM_5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 txBox="1">
            <a:spLocks noGrp="1"/>
          </p:cNvSpPr>
          <p:nvPr>
            <p:ph type="subTitle" idx="1"/>
          </p:nvPr>
        </p:nvSpPr>
        <p:spPr>
          <a:xfrm>
            <a:off x="767654" y="460087"/>
            <a:ext cx="5354836" cy="21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None/>
              <a:defRPr sz="1197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subTitle" idx="2"/>
          </p:nvPr>
        </p:nvSpPr>
        <p:spPr>
          <a:xfrm>
            <a:off x="761128" y="985744"/>
            <a:ext cx="5354836" cy="61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43" name="Google Shape;43;p8"/>
          <p:cNvSpPr txBox="1">
            <a:spLocks noGrp="1"/>
          </p:cNvSpPr>
          <p:nvPr>
            <p:ph type="body" idx="3"/>
          </p:nvPr>
        </p:nvSpPr>
        <p:spPr>
          <a:xfrm>
            <a:off x="761128" y="1729120"/>
            <a:ext cx="5361261" cy="4655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pos="7228" userDrawn="1">
          <p15:clr>
            <a:srgbClr val="FA7B17"/>
          </p15:clr>
        </p15:guide>
        <p15:guide id="3" orient="horz" pos="287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  <p15:guide id="8" orient="horz" pos="1468" userDrawn="1">
          <p15:clr>
            <a:srgbClr val="FA7B17"/>
          </p15:clr>
        </p15:guide>
        <p15:guide id="9" orient="horz" pos="1758" userDrawn="1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азвание модуля/подзаголовок/текст/задание 1">
  <p:cSld name="CUSTOM_5_2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 txBox="1">
            <a:spLocks noGrp="1"/>
          </p:cNvSpPr>
          <p:nvPr>
            <p:ph type="subTitle" idx="1"/>
          </p:nvPr>
        </p:nvSpPr>
        <p:spPr>
          <a:xfrm>
            <a:off x="767654" y="460087"/>
            <a:ext cx="5354836" cy="21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None/>
              <a:defRPr sz="1197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subTitle" idx="2"/>
          </p:nvPr>
        </p:nvSpPr>
        <p:spPr>
          <a:xfrm>
            <a:off x="761128" y="985744"/>
            <a:ext cx="5354836" cy="61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body" idx="3"/>
          </p:nvPr>
        </p:nvSpPr>
        <p:spPr>
          <a:xfrm>
            <a:off x="761128" y="1729120"/>
            <a:ext cx="5361261" cy="4655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cxnSp>
        <p:nvCxnSpPr>
          <p:cNvPr id="48" name="Google Shape;48;p9"/>
          <p:cNvCxnSpPr/>
          <p:nvPr/>
        </p:nvCxnSpPr>
        <p:spPr>
          <a:xfrm>
            <a:off x="774279" y="5092733"/>
            <a:ext cx="5363269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" name="Google Shape;49;p9"/>
          <p:cNvSpPr txBox="1">
            <a:spLocks noGrp="1"/>
          </p:cNvSpPr>
          <p:nvPr>
            <p:ph type="subTitle" idx="4"/>
          </p:nvPr>
        </p:nvSpPr>
        <p:spPr>
          <a:xfrm>
            <a:off x="754937" y="5284811"/>
            <a:ext cx="5363269" cy="309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200"/>
              <a:buFont typeface="Montserrat"/>
              <a:buNone/>
              <a:defRPr sz="1596" b="1">
                <a:solidFill>
                  <a:srgbClr val="01C60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body" idx="5"/>
          </p:nvPr>
        </p:nvSpPr>
        <p:spPr>
          <a:xfrm>
            <a:off x="761128" y="5594419"/>
            <a:ext cx="5363269" cy="230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pos="7228" userDrawn="1">
          <p15:clr>
            <a:srgbClr val="FA7B17"/>
          </p15:clr>
        </p15:guide>
        <p15:guide id="3" orient="horz" pos="287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  <p15:guide id="8" orient="horz" pos="1468" userDrawn="1">
          <p15:clr>
            <a:srgbClr val="FA7B17"/>
          </p15:clr>
        </p15:guide>
        <p15:guide id="9" orient="horz" pos="1758" userDrawn="1">
          <p15:clr>
            <a:srgbClr val="FA7B17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азвание модуля/подзаголовок/текст/задание 2">
  <p:cSld name="CUSTOM_5_2_1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0"/>
          <p:cNvSpPr txBox="1">
            <a:spLocks noGrp="1"/>
          </p:cNvSpPr>
          <p:nvPr>
            <p:ph type="subTitle" idx="1"/>
          </p:nvPr>
        </p:nvSpPr>
        <p:spPr>
          <a:xfrm>
            <a:off x="767654" y="460087"/>
            <a:ext cx="5354836" cy="21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None/>
              <a:defRPr sz="1197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10"/>
          <p:cNvSpPr txBox="1">
            <a:spLocks noGrp="1"/>
          </p:cNvSpPr>
          <p:nvPr>
            <p:ph type="subTitle" idx="2"/>
          </p:nvPr>
        </p:nvSpPr>
        <p:spPr>
          <a:xfrm>
            <a:off x="761128" y="985744"/>
            <a:ext cx="5354836" cy="61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54" name="Google Shape;54;p10"/>
          <p:cNvSpPr txBox="1">
            <a:spLocks noGrp="1"/>
          </p:cNvSpPr>
          <p:nvPr>
            <p:ph type="body" idx="3"/>
          </p:nvPr>
        </p:nvSpPr>
        <p:spPr>
          <a:xfrm>
            <a:off x="761128" y="1729120"/>
            <a:ext cx="5361261" cy="4655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cxnSp>
        <p:nvCxnSpPr>
          <p:cNvPr id="55" name="Google Shape;55;p10"/>
          <p:cNvCxnSpPr/>
          <p:nvPr/>
        </p:nvCxnSpPr>
        <p:spPr>
          <a:xfrm>
            <a:off x="774279" y="5092733"/>
            <a:ext cx="536326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6" name="Google Shape;56;p10"/>
          <p:cNvSpPr txBox="1">
            <a:spLocks noGrp="1"/>
          </p:cNvSpPr>
          <p:nvPr>
            <p:ph type="subTitle" idx="4"/>
          </p:nvPr>
        </p:nvSpPr>
        <p:spPr>
          <a:xfrm>
            <a:off x="754937" y="5284811"/>
            <a:ext cx="5363269" cy="309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200"/>
              <a:buFont typeface="Montserrat"/>
              <a:buNone/>
              <a:defRPr sz="1596" b="1">
                <a:solidFill>
                  <a:srgbClr val="01C60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0"/>
          <p:cNvSpPr txBox="1">
            <a:spLocks noGrp="1"/>
          </p:cNvSpPr>
          <p:nvPr>
            <p:ph type="body" idx="5"/>
          </p:nvPr>
        </p:nvSpPr>
        <p:spPr>
          <a:xfrm>
            <a:off x="761128" y="5594419"/>
            <a:ext cx="5363269" cy="230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pos="7228" userDrawn="1">
          <p15:clr>
            <a:srgbClr val="FA7B17"/>
          </p15:clr>
        </p15:guide>
        <p15:guide id="3" orient="horz" pos="287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  <p15:guide id="8" orient="horz" pos="1468" userDrawn="1">
          <p15:clr>
            <a:srgbClr val="FA7B17"/>
          </p15:clr>
        </p15:guide>
        <p15:guide id="9" orient="horz" pos="1758" userDrawn="1">
          <p15:clr>
            <a:srgbClr val="FA7B17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азвание модуля/подзаголовок/текст 2">
  <p:cSld name="CUSTOM_5_1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1"/>
          <p:cNvSpPr txBox="1">
            <a:spLocks noGrp="1"/>
          </p:cNvSpPr>
          <p:nvPr>
            <p:ph type="subTitle" idx="1"/>
          </p:nvPr>
        </p:nvSpPr>
        <p:spPr>
          <a:xfrm>
            <a:off x="767654" y="460087"/>
            <a:ext cx="5354836" cy="21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None/>
              <a:defRPr sz="1197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11"/>
          <p:cNvSpPr txBox="1">
            <a:spLocks noGrp="1"/>
          </p:cNvSpPr>
          <p:nvPr>
            <p:ph type="subTitle" idx="2"/>
          </p:nvPr>
        </p:nvSpPr>
        <p:spPr>
          <a:xfrm>
            <a:off x="761128" y="985744"/>
            <a:ext cx="5354836" cy="61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61" name="Google Shape;61;p11"/>
          <p:cNvSpPr txBox="1">
            <a:spLocks noGrp="1"/>
          </p:cNvSpPr>
          <p:nvPr>
            <p:ph type="body" idx="3"/>
          </p:nvPr>
        </p:nvSpPr>
        <p:spPr>
          <a:xfrm>
            <a:off x="761128" y="1729120"/>
            <a:ext cx="5361261" cy="4655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pos="7228" userDrawn="1">
          <p15:clr>
            <a:srgbClr val="FA7B17"/>
          </p15:clr>
        </p15:guide>
        <p15:guide id="3" orient="horz" pos="287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  <p15:guide id="8" orient="horz" pos="1468" userDrawn="1">
          <p15:clr>
            <a:srgbClr val="FA7B17"/>
          </p15:clr>
        </p15:guide>
        <p15:guide id="9" orient="horz" pos="1758" userDrawn="1">
          <p15:clr>
            <a:srgbClr val="FA7B17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азвание модуля/заголовок/подзаголовок/текст/место для иконок 1">
  <p:cSld name="CUSTOM_4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2"/>
          <p:cNvSpPr txBox="1">
            <a:spLocks noGrp="1"/>
          </p:cNvSpPr>
          <p:nvPr>
            <p:ph type="subTitle" idx="1"/>
          </p:nvPr>
        </p:nvSpPr>
        <p:spPr>
          <a:xfrm>
            <a:off x="767654" y="460087"/>
            <a:ext cx="5354836" cy="21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None/>
              <a:defRPr sz="1197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2"/>
          <p:cNvSpPr txBox="1">
            <a:spLocks noGrp="1"/>
          </p:cNvSpPr>
          <p:nvPr>
            <p:ph type="title"/>
          </p:nvPr>
        </p:nvSpPr>
        <p:spPr>
          <a:xfrm>
            <a:off x="780102" y="918243"/>
            <a:ext cx="5354836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800"/>
              <a:buFont typeface="Montserrat Black"/>
              <a:buNone/>
              <a:defRPr sz="2394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2"/>
          <p:cNvSpPr txBox="1">
            <a:spLocks noGrp="1"/>
          </p:cNvSpPr>
          <p:nvPr>
            <p:ph type="subTitle" idx="2"/>
          </p:nvPr>
        </p:nvSpPr>
        <p:spPr>
          <a:xfrm>
            <a:off x="761128" y="2098111"/>
            <a:ext cx="5354836" cy="61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66" name="Google Shape;66;p12"/>
          <p:cNvSpPr txBox="1">
            <a:spLocks noGrp="1"/>
          </p:cNvSpPr>
          <p:nvPr>
            <p:ph type="body" idx="3"/>
          </p:nvPr>
        </p:nvSpPr>
        <p:spPr>
          <a:xfrm>
            <a:off x="1529953" y="2791507"/>
            <a:ext cx="4592269" cy="3777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pos="7228" userDrawn="1">
          <p15:clr>
            <a:srgbClr val="FA7B17"/>
          </p15:clr>
        </p15:guide>
        <p15:guide id="3" orient="horz" pos="287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  <p15:guide id="8" orient="horz" pos="1468" userDrawn="1">
          <p15:clr>
            <a:srgbClr val="FA7B17"/>
          </p15:clr>
        </p15:guide>
        <p15:guide id="9" orient="horz" pos="1758" userDrawn="1">
          <p15:clr>
            <a:srgbClr val="FA7B17"/>
          </p15:clr>
        </p15:guide>
        <p15:guide id="10" pos="964" userDrawn="1">
          <p15:clr>
            <a:srgbClr val="FA7B17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7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70" r:id="rId18"/>
    <p:sldLayoutId id="2147483671" r:id="rId19"/>
    <p:sldLayoutId id="2147483672" r:id="rId2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8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8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8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6A859E78-5F82-4E88-96C1-6B761C77A910}"/>
              </a:ext>
            </a:extLst>
          </p:cNvPr>
          <p:cNvSpPr txBox="1">
            <a:spLocks/>
          </p:cNvSpPr>
          <p:nvPr/>
        </p:nvSpPr>
        <p:spPr>
          <a:xfrm>
            <a:off x="0" y="2135930"/>
            <a:ext cx="12160956" cy="3098729"/>
          </a:xfrm>
          <a:prstGeom prst="rect">
            <a:avLst/>
          </a:prstGeom>
        </p:spPr>
        <p:txBody>
          <a:bodyPr vert="horz" lIns="91207" tIns="45604" rIns="91207" bIns="45604" rtlCol="0" anchor="ctr">
            <a:normAutofit fontScale="97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389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Машинное Обучение</a:t>
            </a:r>
          </a:p>
          <a:p>
            <a:endParaRPr lang="ru-RU" sz="4389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4389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Лекция </a:t>
            </a:r>
            <a:r>
              <a:rPr lang="ru-RU" sz="4389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  <a:r>
              <a:rPr lang="ru-RU" sz="4389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.01</a:t>
            </a:r>
            <a:endParaRPr lang="ru-RU" sz="4389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4389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 которой мы </a:t>
            </a:r>
            <a:r>
              <a:rPr lang="ru-RU" sz="4389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обсудим </a:t>
            </a:r>
            <a:r>
              <a:rPr lang="ru-RU" sz="4389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как анализировать </a:t>
            </a:r>
            <a:r>
              <a:rPr lang="ru-RU" sz="4389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модели МО</a:t>
            </a:r>
            <a:endParaRPr lang="ru-RU" sz="4389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Текст 2">
            <a:extLst>
              <a:ext uri="{FF2B5EF4-FFF2-40B4-BE49-F238E27FC236}">
                <a16:creationId xmlns:a16="http://schemas.microsoft.com/office/drawing/2014/main" id="{5B114D4F-8D97-4878-A5F6-1201613995E0}"/>
              </a:ext>
            </a:extLst>
          </p:cNvPr>
          <p:cNvSpPr txBox="1">
            <a:spLocks/>
          </p:cNvSpPr>
          <p:nvPr/>
        </p:nvSpPr>
        <p:spPr>
          <a:xfrm>
            <a:off x="3390476" y="5000411"/>
            <a:ext cx="5008476" cy="876955"/>
          </a:xfrm>
          <a:prstGeom prst="rect">
            <a:avLst/>
          </a:prstGeom>
        </p:spPr>
        <p:txBody>
          <a:bodyPr vert="horz" lIns="91207" tIns="45604" rIns="91207" bIns="45604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39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Долганов Антон Юрьевич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A30CE8CB-C355-8D2A-5A9C-5A5ABAC596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344" y="10732"/>
            <a:ext cx="3354014" cy="2125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57BB1596-1668-95D5-BF42-C81F5AE646E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71283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88F4C9D-76F1-44A5-8E0D-429814420D90}" type="slidenum">
              <a:rPr lang="ru-RU" smtClean="0"/>
              <a:pPr/>
              <a:t>10</a:t>
            </a:fld>
            <a:endParaRPr lang="ru-RU" sz="2394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34" y="1"/>
            <a:ext cx="1765331" cy="1118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39334" y="882428"/>
            <a:ext cx="12160956" cy="21649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5" name="Заголовок 1"/>
          <p:cNvSpPr txBox="1">
            <a:spLocks/>
          </p:cNvSpPr>
          <p:nvPr/>
        </p:nvSpPr>
        <p:spPr>
          <a:xfrm>
            <a:off x="1804666" y="978668"/>
            <a:ext cx="7900711" cy="825631"/>
          </a:xfrm>
          <a:prstGeom prst="rect">
            <a:avLst/>
          </a:prstGeom>
        </p:spPr>
        <p:txBody>
          <a:bodyPr vert="horz" lIns="91207" tIns="45604" rIns="91207" bIns="45604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3192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242802B-4644-4E88-AA5E-0EA6F0887BE9}"/>
              </a:ext>
            </a:extLst>
          </p:cNvPr>
          <p:cNvSpPr/>
          <p:nvPr/>
        </p:nvSpPr>
        <p:spPr>
          <a:xfrm>
            <a:off x="11566448" y="138246"/>
            <a:ext cx="313709" cy="5218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793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793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5" name="Заголовок 1"/>
          <p:cNvSpPr>
            <a:spLocks noGrp="1"/>
          </p:cNvSpPr>
          <p:nvPr>
            <p:ph type="title" idx="4294967295"/>
          </p:nvPr>
        </p:nvSpPr>
        <p:spPr>
          <a:xfrm>
            <a:off x="544224" y="90206"/>
            <a:ext cx="11405178" cy="761656"/>
          </a:xfrm>
          <a:prstGeom prst="rect">
            <a:avLst/>
          </a:prstGeom>
        </p:spPr>
        <p:txBody>
          <a:bodyPr/>
          <a:lstStyle/>
          <a:p>
            <a:pPr algn="ctr">
              <a:buNone/>
            </a:pPr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Permutation Importance</a:t>
            </a:r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DC54F77-55EB-67D8-AEDA-6CAE8BA1DB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34677" y="1247793"/>
            <a:ext cx="3514725" cy="4295775"/>
          </a:xfrm>
          <a:prstGeom prst="rect">
            <a:avLst/>
          </a:prstGeom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3A4CC68F-835E-7B10-1ED3-EB73BCAE7257}"/>
              </a:ext>
            </a:extLst>
          </p:cNvPr>
          <p:cNvSpPr/>
          <p:nvPr/>
        </p:nvSpPr>
        <p:spPr>
          <a:xfrm>
            <a:off x="39334" y="1514496"/>
            <a:ext cx="9095868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Выбираем </a:t>
            </a:r>
            <a:r>
              <a:rPr lang="ru-RU" sz="2800" b="1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метрику</a:t>
            </a:r>
          </a:p>
          <a:p>
            <a:r>
              <a:rPr lang="ru-RU" sz="28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Оцениваем полную </a:t>
            </a:r>
            <a:r>
              <a:rPr lang="ru-RU" sz="2800" b="1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модель</a:t>
            </a:r>
            <a:r>
              <a:rPr lang="ru-RU" sz="28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по </a:t>
            </a:r>
            <a:r>
              <a:rPr lang="ru-RU" sz="2800" b="1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метрике</a:t>
            </a:r>
            <a:r>
              <a:rPr lang="ru-RU" sz="28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</a:p>
          <a:p>
            <a:r>
              <a:rPr lang="ru-RU" sz="28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	Задаем число </a:t>
            </a:r>
            <a:r>
              <a:rPr lang="ru-RU" sz="2800" b="1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повторений</a:t>
            </a:r>
          </a:p>
          <a:p>
            <a:r>
              <a:rPr lang="ru-RU" sz="28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		Для каждого </a:t>
            </a:r>
            <a:r>
              <a:rPr lang="ru-RU" sz="2800" b="1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признака</a:t>
            </a:r>
          </a:p>
          <a:p>
            <a:r>
              <a:rPr lang="ru-RU" sz="2800" b="1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			</a:t>
            </a:r>
            <a:r>
              <a:rPr lang="ru-RU" sz="28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оценить </a:t>
            </a:r>
            <a:r>
              <a:rPr lang="ru-RU" sz="2800" b="1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модель</a:t>
            </a:r>
            <a:r>
              <a:rPr lang="ru-RU" sz="28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по </a:t>
            </a:r>
            <a:r>
              <a:rPr lang="ru-RU" sz="2800" b="1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метрике</a:t>
            </a:r>
            <a:r>
              <a:rPr lang="ru-RU" sz="28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			без </a:t>
            </a:r>
            <a:r>
              <a:rPr lang="ru-RU" sz="2800" b="1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признака</a:t>
            </a:r>
          </a:p>
          <a:p>
            <a:endParaRPr lang="ru-RU" sz="2800" b="1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8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Значимость </a:t>
            </a:r>
            <a:r>
              <a:rPr lang="ru-RU" sz="2800" b="1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признака</a:t>
            </a:r>
            <a:r>
              <a:rPr lang="ru-RU" sz="28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= </a:t>
            </a:r>
            <a:r>
              <a:rPr lang="ru-RU" sz="2800" b="1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метрика</a:t>
            </a:r>
            <a:r>
              <a:rPr lang="ru-RU" sz="28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полной </a:t>
            </a:r>
            <a:r>
              <a:rPr lang="ru-RU" sz="2800" b="1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модели</a:t>
            </a:r>
            <a:r>
              <a:rPr lang="ru-RU" sz="28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– средняя </a:t>
            </a:r>
            <a:r>
              <a:rPr lang="ru-RU" sz="2800" b="1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метрика</a:t>
            </a:r>
            <a:r>
              <a:rPr lang="ru-RU" sz="28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без </a:t>
            </a:r>
            <a:r>
              <a:rPr lang="ru-RU" sz="2800" b="1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признака</a:t>
            </a:r>
          </a:p>
          <a:p>
            <a:r>
              <a:rPr lang="ru-RU" sz="28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750150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88F4C9D-76F1-44A5-8E0D-429814420D90}" type="slidenum">
              <a:rPr lang="ru-RU" smtClean="0"/>
              <a:pPr/>
              <a:t>11</a:t>
            </a:fld>
            <a:endParaRPr lang="ru-RU" sz="2394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34" y="1"/>
            <a:ext cx="1765331" cy="1118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39334" y="882428"/>
            <a:ext cx="12160956" cy="21649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5" name="Заголовок 1"/>
          <p:cNvSpPr txBox="1">
            <a:spLocks/>
          </p:cNvSpPr>
          <p:nvPr/>
        </p:nvSpPr>
        <p:spPr>
          <a:xfrm>
            <a:off x="1804666" y="978668"/>
            <a:ext cx="7900711" cy="825631"/>
          </a:xfrm>
          <a:prstGeom prst="rect">
            <a:avLst/>
          </a:prstGeom>
        </p:spPr>
        <p:txBody>
          <a:bodyPr vert="horz" lIns="91207" tIns="45604" rIns="91207" bIns="45604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3192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242802B-4644-4E88-AA5E-0EA6F0887BE9}"/>
              </a:ext>
            </a:extLst>
          </p:cNvPr>
          <p:cNvSpPr/>
          <p:nvPr/>
        </p:nvSpPr>
        <p:spPr>
          <a:xfrm>
            <a:off x="11566448" y="138246"/>
            <a:ext cx="313709" cy="5218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793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793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5" name="Заголовок 1"/>
          <p:cNvSpPr>
            <a:spLocks noGrp="1"/>
          </p:cNvSpPr>
          <p:nvPr>
            <p:ph type="title" idx="4294967295"/>
          </p:nvPr>
        </p:nvSpPr>
        <p:spPr>
          <a:xfrm>
            <a:off x="544224" y="90206"/>
            <a:ext cx="11405178" cy="761656"/>
          </a:xfrm>
          <a:prstGeom prst="rect">
            <a:avLst/>
          </a:prstGeom>
        </p:spPr>
        <p:txBody>
          <a:bodyPr/>
          <a:lstStyle/>
          <a:p>
            <a:pPr algn="ctr">
              <a:buNone/>
            </a:pPr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Permutation Importance</a:t>
            </a:r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907" y="4253928"/>
            <a:ext cx="4900900" cy="2180137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2328" y="4243163"/>
            <a:ext cx="5435310" cy="2202448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08437" y="1538967"/>
            <a:ext cx="5499964" cy="2228646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7">
            <a:clrChange>
              <a:clrFrom>
                <a:srgbClr val="111111"/>
              </a:clrFrom>
              <a:clrTo>
                <a:srgbClr val="111111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114" y="1267226"/>
            <a:ext cx="5728402" cy="245502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BCDFFBE-CA61-FA8B-FB64-B8D89793103B}"/>
              </a:ext>
            </a:extLst>
          </p:cNvPr>
          <p:cNvSpPr txBox="1"/>
          <p:nvPr/>
        </p:nvSpPr>
        <p:spPr>
          <a:xfrm>
            <a:off x="5074805" y="942033"/>
            <a:ext cx="292388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spc="-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Линейная модель</a:t>
            </a:r>
            <a:endParaRPr lang="ru-RU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BCDFFBE-CA61-FA8B-FB64-B8D89793103B}"/>
              </a:ext>
            </a:extLst>
          </p:cNvPr>
          <p:cNvSpPr txBox="1"/>
          <p:nvPr/>
        </p:nvSpPr>
        <p:spPr>
          <a:xfrm>
            <a:off x="4857750" y="3772978"/>
            <a:ext cx="292388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spc="-1" dirty="0" err="1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CatBoost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56771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6" grpId="0"/>
      <p:bldP spid="1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88F4C9D-76F1-44A5-8E0D-429814420D90}" type="slidenum">
              <a:rPr lang="ru-RU" smtClean="0"/>
              <a:pPr/>
              <a:t>12</a:t>
            </a:fld>
            <a:endParaRPr lang="ru-RU" sz="2394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34" y="1"/>
            <a:ext cx="1765331" cy="1118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39334" y="882428"/>
            <a:ext cx="12160956" cy="21649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5" name="Заголовок 1"/>
          <p:cNvSpPr txBox="1">
            <a:spLocks/>
          </p:cNvSpPr>
          <p:nvPr/>
        </p:nvSpPr>
        <p:spPr>
          <a:xfrm>
            <a:off x="1804666" y="978668"/>
            <a:ext cx="7900711" cy="825631"/>
          </a:xfrm>
          <a:prstGeom prst="rect">
            <a:avLst/>
          </a:prstGeom>
        </p:spPr>
        <p:txBody>
          <a:bodyPr vert="horz" lIns="91207" tIns="45604" rIns="91207" bIns="45604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3192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242802B-4644-4E88-AA5E-0EA6F0887BE9}"/>
              </a:ext>
            </a:extLst>
          </p:cNvPr>
          <p:cNvSpPr/>
          <p:nvPr/>
        </p:nvSpPr>
        <p:spPr>
          <a:xfrm>
            <a:off x="11566448" y="138246"/>
            <a:ext cx="313709" cy="5218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793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793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5" name="Заголовок 1"/>
          <p:cNvSpPr>
            <a:spLocks noGrp="1"/>
          </p:cNvSpPr>
          <p:nvPr>
            <p:ph type="title" idx="4294967295"/>
          </p:nvPr>
        </p:nvSpPr>
        <p:spPr>
          <a:xfrm>
            <a:off x="544224" y="90206"/>
            <a:ext cx="11405178" cy="761656"/>
          </a:xfrm>
          <a:prstGeom prst="rect">
            <a:avLst/>
          </a:prstGeom>
        </p:spPr>
        <p:txBody>
          <a:bodyPr/>
          <a:lstStyle/>
          <a:p>
            <a:pPr algn="ctr">
              <a:buNone/>
            </a:pPr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Partial Dependence</a:t>
            </a:r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Прямоугольник 1">
                <a:extLst>
                  <a:ext uri="{FF2B5EF4-FFF2-40B4-BE49-F238E27FC236}">
                    <a16:creationId xmlns:a16="http://schemas.microsoft.com/office/drawing/2014/main" id="{329C01D7-9F22-474E-A215-7021A773AB9D}"/>
                  </a:ext>
                </a:extLst>
              </p:cNvPr>
              <p:cNvSpPr/>
              <p:nvPr/>
            </p:nvSpPr>
            <p:spPr>
              <a:xfrm>
                <a:off x="39334" y="1514496"/>
                <a:ext cx="11182848" cy="181588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ru-RU" sz="2800" spc="-1" dirty="0" smtClean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Обучить </a:t>
                </a:r>
                <a:r>
                  <a:rPr lang="ru-RU" sz="2800" b="1" spc="-1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модель</a:t>
                </a:r>
              </a:p>
              <a:p>
                <a:r>
                  <a:rPr lang="ru-RU" sz="2800" spc="-1" dirty="0" smtClean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Пусть есть интересующие признаки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</m:oMath>
                </a14:m>
                <a:r>
                  <a:rPr lang="en-US" sz="2800" spc="-1" dirty="0" smtClean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</a:t>
                </a:r>
                <a:r>
                  <a:rPr lang="ru-RU" sz="2800" spc="-1" dirty="0" smtClean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и остальные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ru-RU" sz="2800" spc="-1" dirty="0" smtClean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</a:t>
                </a:r>
                <a:endParaRPr lang="en-US" sz="2800" spc="-1" dirty="0" smtClean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:endParaRPr lang="en-US" sz="2800" spc="-1" dirty="0" smtClean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:r>
                  <a:rPr lang="ru-RU" sz="2800" spc="-1" dirty="0" smtClean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Частичная зависимость для «точки» определяется как </a:t>
                </a:r>
                <a:endParaRPr lang="ru-RU" sz="2800" spc="-1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>
          <p:sp>
            <p:nvSpPr>
              <p:cNvPr id="2" name="Прямоугольник 1">
                <a:extLst>
                  <a:ext uri="{FF2B5EF4-FFF2-40B4-BE49-F238E27FC236}">
                    <a16:creationId xmlns:a16="http://schemas.microsoft.com/office/drawing/2014/main" id="{329C01D7-9F22-474E-A215-7021A773AB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34" y="1514496"/>
                <a:ext cx="11182848" cy="1815882"/>
              </a:xfrm>
              <a:prstGeom prst="rect">
                <a:avLst/>
              </a:prstGeom>
              <a:blipFill>
                <a:blip r:embed="rId4"/>
                <a:stretch>
                  <a:fillRect l="-1090" t="-3356" b="-838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/>
              <p:cNvSpPr txBox="1"/>
              <p:nvPr/>
            </p:nvSpPr>
            <p:spPr>
              <a:xfrm>
                <a:off x="556789" y="3345256"/>
                <a:ext cx="9564986" cy="113018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b>
                          </m:sSub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d>
                        <m:d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ru-RU" sz="2800" dirty="0"/>
              </a:p>
            </p:txBody>
          </p:sp>
        </mc:Choice>
        <mc:Fallback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789" y="3345256"/>
                <a:ext cx="9564986" cy="113018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/>
              <p:cNvSpPr txBox="1"/>
              <p:nvPr/>
            </p:nvSpPr>
            <p:spPr>
              <a:xfrm>
                <a:off x="1394693" y="4726002"/>
                <a:ext cx="6607704" cy="117621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b>
                          </m:sSub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d>
                        <m:d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~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𝑠𝑎𝑚𝑝𝑙𝑒𝑠</m:t>
                              </m:r>
                            </m:sub>
                          </m:sSub>
                        </m:den>
                      </m:f>
                      <m:nary>
                        <m:naryPr>
                          <m:chr m:val="∑"/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sub>
                          </m:s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ru-RU" sz="2800" dirty="0"/>
              </a:p>
            </p:txBody>
          </p:sp>
        </mc:Choice>
        <mc:Fallback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4693" y="4726002"/>
                <a:ext cx="6607704" cy="117621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72957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88F4C9D-76F1-44A5-8E0D-429814420D90}" type="slidenum">
              <a:rPr lang="ru-RU" smtClean="0"/>
              <a:pPr/>
              <a:t>13</a:t>
            </a:fld>
            <a:endParaRPr lang="ru-RU" sz="2394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34" y="1"/>
            <a:ext cx="1765331" cy="1118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39334" y="882428"/>
            <a:ext cx="12160956" cy="21649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5" name="Заголовок 1"/>
          <p:cNvSpPr txBox="1">
            <a:spLocks/>
          </p:cNvSpPr>
          <p:nvPr/>
        </p:nvSpPr>
        <p:spPr>
          <a:xfrm>
            <a:off x="1804666" y="978668"/>
            <a:ext cx="7900711" cy="825631"/>
          </a:xfrm>
          <a:prstGeom prst="rect">
            <a:avLst/>
          </a:prstGeom>
        </p:spPr>
        <p:txBody>
          <a:bodyPr vert="horz" lIns="91207" tIns="45604" rIns="91207" bIns="45604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3192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242802B-4644-4E88-AA5E-0EA6F0887BE9}"/>
              </a:ext>
            </a:extLst>
          </p:cNvPr>
          <p:cNvSpPr/>
          <p:nvPr/>
        </p:nvSpPr>
        <p:spPr>
          <a:xfrm>
            <a:off x="11566448" y="138246"/>
            <a:ext cx="313709" cy="5218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793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793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5" name="Заголовок 1"/>
          <p:cNvSpPr>
            <a:spLocks noGrp="1"/>
          </p:cNvSpPr>
          <p:nvPr>
            <p:ph type="title" idx="4294967295"/>
          </p:nvPr>
        </p:nvSpPr>
        <p:spPr>
          <a:xfrm>
            <a:off x="544224" y="90206"/>
            <a:ext cx="11405178" cy="761656"/>
          </a:xfrm>
          <a:prstGeom prst="rect">
            <a:avLst/>
          </a:prstGeom>
        </p:spPr>
        <p:txBody>
          <a:bodyPr/>
          <a:lstStyle/>
          <a:p>
            <a:pPr algn="ctr">
              <a:buNone/>
            </a:pPr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Partial Dependence</a:t>
            </a:r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327" y="2031999"/>
            <a:ext cx="5664438" cy="3670876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93164" y="2060162"/>
            <a:ext cx="5645148" cy="365837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BCDFFBE-CA61-FA8B-FB64-B8D89793103B}"/>
              </a:ext>
            </a:extLst>
          </p:cNvPr>
          <p:cNvSpPr txBox="1"/>
          <p:nvPr/>
        </p:nvSpPr>
        <p:spPr>
          <a:xfrm>
            <a:off x="1989859" y="1505451"/>
            <a:ext cx="292388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spc="-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Линейная модель</a:t>
            </a:r>
            <a:endParaRPr lang="ru-RU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BCDFFBE-CA61-FA8B-FB64-B8D89793103B}"/>
              </a:ext>
            </a:extLst>
          </p:cNvPr>
          <p:cNvSpPr txBox="1"/>
          <p:nvPr/>
        </p:nvSpPr>
        <p:spPr>
          <a:xfrm>
            <a:off x="8302913" y="1528542"/>
            <a:ext cx="292388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spc="-1" dirty="0" err="1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CatBoost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36906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88F4C9D-76F1-44A5-8E0D-429814420D90}" type="slidenum">
              <a:rPr lang="ru-RU" smtClean="0"/>
              <a:pPr/>
              <a:t>14</a:t>
            </a:fld>
            <a:endParaRPr lang="ru-RU" sz="2394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34" y="1"/>
            <a:ext cx="1765331" cy="1118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39334" y="882428"/>
            <a:ext cx="12160956" cy="21649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5" name="Заголовок 1"/>
          <p:cNvSpPr txBox="1">
            <a:spLocks/>
          </p:cNvSpPr>
          <p:nvPr/>
        </p:nvSpPr>
        <p:spPr>
          <a:xfrm>
            <a:off x="1804666" y="978668"/>
            <a:ext cx="7900711" cy="825631"/>
          </a:xfrm>
          <a:prstGeom prst="rect">
            <a:avLst/>
          </a:prstGeom>
        </p:spPr>
        <p:txBody>
          <a:bodyPr vert="horz" lIns="91207" tIns="45604" rIns="91207" bIns="45604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3192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A764042A-EC52-463E-A7A7-164C646B1A2A}"/>
              </a:ext>
            </a:extLst>
          </p:cNvPr>
          <p:cNvSpPr/>
          <p:nvPr/>
        </p:nvSpPr>
        <p:spPr>
          <a:xfrm>
            <a:off x="922000" y="1696478"/>
            <a:ext cx="10644448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spc="-1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Анализ самих моделей</a:t>
            </a:r>
          </a:p>
          <a:p>
            <a:endParaRPr lang="ru-RU" sz="2800" spc="-1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800" b="1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Анализ результатов </a:t>
            </a:r>
            <a:r>
              <a:rPr lang="ru-RU" sz="2800" b="1" spc="-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модели</a:t>
            </a:r>
            <a:endParaRPr lang="en-US" sz="2800" b="1" spc="-1" dirty="0" smtClean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US" sz="2800" b="1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800" spc="-1" dirty="0" err="1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phik</a:t>
            </a:r>
            <a:r>
              <a:rPr lang="ru-RU" sz="2800" spc="-1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– модная корреляция</a:t>
            </a:r>
          </a:p>
          <a:p>
            <a:endParaRPr lang="ru-RU" sz="2800" spc="-1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800" spc="-1" dirty="0" err="1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Shap</a:t>
            </a:r>
            <a:r>
              <a:rPr lang="ru-RU" sz="2800" spc="-1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– модные </a:t>
            </a:r>
            <a:r>
              <a:rPr lang="ru-RU" sz="2800" spc="-1" dirty="0" err="1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feature</a:t>
            </a:r>
            <a:r>
              <a:rPr lang="ru-RU" sz="2800" spc="-1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u-RU" sz="2800" spc="-1" dirty="0" err="1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importance</a:t>
            </a:r>
            <a:endParaRPr lang="ru-RU" sz="2800" spc="-1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ru-RU" sz="2800" spc="-1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800" spc="-1" dirty="0" err="1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Lime</a:t>
            </a:r>
            <a:r>
              <a:rPr lang="ru-RU" sz="2800" spc="-1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– интересные </a:t>
            </a:r>
            <a:r>
              <a:rPr lang="ru-RU" sz="2800" spc="-1" dirty="0" smtClean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веса</a:t>
            </a:r>
            <a:endParaRPr lang="ru-RU" sz="2800" spc="-1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242802B-4644-4E88-AA5E-0EA6F0887BE9}"/>
              </a:ext>
            </a:extLst>
          </p:cNvPr>
          <p:cNvSpPr/>
          <p:nvPr/>
        </p:nvSpPr>
        <p:spPr>
          <a:xfrm>
            <a:off x="11566448" y="138246"/>
            <a:ext cx="313709" cy="5218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793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793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" name="Нижний колонтитул 6">
            <a:extLst>
              <a:ext uri="{FF2B5EF4-FFF2-40B4-BE49-F238E27FC236}">
                <a16:creationId xmlns:a16="http://schemas.microsoft.com/office/drawing/2014/main" id="{31B83413-42AB-9665-7583-E8047FDC61C5}"/>
              </a:ext>
            </a:extLst>
          </p:cNvPr>
          <p:cNvSpPr txBox="1">
            <a:spLocks/>
          </p:cNvSpPr>
          <p:nvPr/>
        </p:nvSpPr>
        <p:spPr>
          <a:xfrm>
            <a:off x="3143672" y="176904"/>
            <a:ext cx="7704856" cy="48491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Содержание</a:t>
            </a:r>
          </a:p>
        </p:txBody>
      </p:sp>
    </p:spTree>
    <p:extLst>
      <p:ext uri="{BB962C8B-B14F-4D97-AF65-F5344CB8AC3E}">
        <p14:creationId xmlns:p14="http://schemas.microsoft.com/office/powerpoint/2010/main" val="4067604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88F4C9D-76F1-44A5-8E0D-429814420D90}" type="slidenum">
              <a:rPr lang="ru-RU" sz="1400" smtClean="0"/>
              <a:pPr/>
              <a:t>15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34" y="1"/>
            <a:ext cx="1765331" cy="1118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39334" y="882428"/>
            <a:ext cx="12160956" cy="21649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242802B-4644-4E88-AA5E-0EA6F0887BE9}"/>
              </a:ext>
            </a:extLst>
          </p:cNvPr>
          <p:cNvSpPr/>
          <p:nvPr/>
        </p:nvSpPr>
        <p:spPr>
          <a:xfrm>
            <a:off x="11566448" y="138246"/>
            <a:ext cx="313709" cy="5218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793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793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" name="Нижний колонтитул 6">
            <a:extLst>
              <a:ext uri="{FF2B5EF4-FFF2-40B4-BE49-F238E27FC236}">
                <a16:creationId xmlns:a16="http://schemas.microsoft.com/office/drawing/2014/main" id="{31B83413-42AB-9665-7583-E8047FDC61C5}"/>
              </a:ext>
            </a:extLst>
          </p:cNvPr>
          <p:cNvSpPr txBox="1">
            <a:spLocks/>
          </p:cNvSpPr>
          <p:nvPr/>
        </p:nvSpPr>
        <p:spPr>
          <a:xfrm>
            <a:off x="3143672" y="176904"/>
            <a:ext cx="7704856" cy="48491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ru-RU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Times New Roman" panose="02020603050405020304" pitchFamily="18" charset="0"/>
              </a:rPr>
              <a:t>Для классификации</a:t>
            </a:r>
            <a:endParaRPr lang="tr-TR" sz="3200" b="1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D56FBA06-C7FF-BF66-DB03-7FFAD8A1E667}"/>
              </a:ext>
            </a:extLst>
          </p:cNvPr>
          <p:cNvSpPr txBox="1">
            <a:spLocks/>
          </p:cNvSpPr>
          <p:nvPr/>
        </p:nvSpPr>
        <p:spPr>
          <a:xfrm>
            <a:off x="1456106" y="627720"/>
            <a:ext cx="9850434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3600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1455" y="1593922"/>
            <a:ext cx="6485502" cy="3181277"/>
          </a:xfrm>
          <a:prstGeom prst="rect">
            <a:avLst/>
          </a:prstGeom>
        </p:spPr>
      </p:pic>
      <p:sp>
        <p:nvSpPr>
          <p:cNvPr id="10" name="Прямоугольник 9"/>
          <p:cNvSpPr/>
          <p:nvPr/>
        </p:nvSpPr>
        <p:spPr>
          <a:xfrm>
            <a:off x="208496" y="1927095"/>
            <a:ext cx="469551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err="1">
                <a:solidFill>
                  <a:srgbClr val="D4D4D4"/>
                </a:solidFill>
                <a:latin typeface="Courier New" panose="02070309020205020404" pitchFamily="49" charset="0"/>
              </a:rPr>
              <a:t>classification_report</a:t>
            </a:r>
            <a:endParaRPr lang="en-US" sz="2800" b="1" dirty="0">
              <a:solidFill>
                <a:srgbClr val="D4D4D4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0623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88F4C9D-76F1-44A5-8E0D-429814420D90}" type="slidenum">
              <a:rPr lang="ru-RU" sz="1400" smtClean="0"/>
              <a:pPr/>
              <a:t>16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34" y="1"/>
            <a:ext cx="1765331" cy="1118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39334" y="882428"/>
            <a:ext cx="12160956" cy="21649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242802B-4644-4E88-AA5E-0EA6F0887BE9}"/>
              </a:ext>
            </a:extLst>
          </p:cNvPr>
          <p:cNvSpPr/>
          <p:nvPr/>
        </p:nvSpPr>
        <p:spPr>
          <a:xfrm>
            <a:off x="11566448" y="138246"/>
            <a:ext cx="313709" cy="5218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793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793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" name="Нижний колонтитул 6">
            <a:extLst>
              <a:ext uri="{FF2B5EF4-FFF2-40B4-BE49-F238E27FC236}">
                <a16:creationId xmlns:a16="http://schemas.microsoft.com/office/drawing/2014/main" id="{31B83413-42AB-9665-7583-E8047FDC61C5}"/>
              </a:ext>
            </a:extLst>
          </p:cNvPr>
          <p:cNvSpPr txBox="1">
            <a:spLocks/>
          </p:cNvSpPr>
          <p:nvPr/>
        </p:nvSpPr>
        <p:spPr>
          <a:xfrm>
            <a:off x="3143672" y="176904"/>
            <a:ext cx="7704856" cy="48491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ru-RU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Times New Roman" panose="02020603050405020304" pitchFamily="18" charset="0"/>
              </a:rPr>
              <a:t>Для классификации</a:t>
            </a:r>
            <a:endParaRPr lang="tr-TR" sz="3200" b="1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D56FBA06-C7FF-BF66-DB03-7FFAD8A1E667}"/>
              </a:ext>
            </a:extLst>
          </p:cNvPr>
          <p:cNvSpPr txBox="1">
            <a:spLocks/>
          </p:cNvSpPr>
          <p:nvPr/>
        </p:nvSpPr>
        <p:spPr>
          <a:xfrm>
            <a:off x="1456106" y="627720"/>
            <a:ext cx="9850434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3600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2509" y="1316687"/>
            <a:ext cx="5884139" cy="4974458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404214" y="2084114"/>
            <a:ext cx="491031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err="1">
                <a:solidFill>
                  <a:srgbClr val="D4D4D4"/>
                </a:solidFill>
                <a:latin typeface="Courier New" panose="02070309020205020404" pitchFamily="49" charset="0"/>
              </a:rPr>
              <a:t>ConfusionMatrixDisplay</a:t>
            </a:r>
            <a:endParaRPr lang="en-US" sz="2800" b="1" dirty="0">
              <a:solidFill>
                <a:srgbClr val="D4D4D4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2519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88F4C9D-76F1-44A5-8E0D-429814420D90}" type="slidenum">
              <a:rPr lang="ru-RU" sz="1400" smtClean="0"/>
              <a:pPr/>
              <a:t>17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34" y="1"/>
            <a:ext cx="1765331" cy="1118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39334" y="882428"/>
            <a:ext cx="12160956" cy="21649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242802B-4644-4E88-AA5E-0EA6F0887BE9}"/>
              </a:ext>
            </a:extLst>
          </p:cNvPr>
          <p:cNvSpPr/>
          <p:nvPr/>
        </p:nvSpPr>
        <p:spPr>
          <a:xfrm>
            <a:off x="11566448" y="138246"/>
            <a:ext cx="313709" cy="5218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793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793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" name="Нижний колонтитул 6">
            <a:extLst>
              <a:ext uri="{FF2B5EF4-FFF2-40B4-BE49-F238E27FC236}">
                <a16:creationId xmlns:a16="http://schemas.microsoft.com/office/drawing/2014/main" id="{31B83413-42AB-9665-7583-E8047FDC61C5}"/>
              </a:ext>
            </a:extLst>
          </p:cNvPr>
          <p:cNvSpPr txBox="1">
            <a:spLocks/>
          </p:cNvSpPr>
          <p:nvPr/>
        </p:nvSpPr>
        <p:spPr>
          <a:xfrm>
            <a:off x="3143672" y="176904"/>
            <a:ext cx="7704856" cy="48491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ru-RU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Times New Roman" panose="02020603050405020304" pitchFamily="18" charset="0"/>
              </a:rPr>
              <a:t>Для регрессии</a:t>
            </a:r>
            <a:endParaRPr lang="tr-TR" sz="3200" b="1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D56FBA06-C7FF-BF66-DB03-7FFAD8A1E667}"/>
              </a:ext>
            </a:extLst>
          </p:cNvPr>
          <p:cNvSpPr txBox="1">
            <a:spLocks/>
          </p:cNvSpPr>
          <p:nvPr/>
        </p:nvSpPr>
        <p:spPr>
          <a:xfrm>
            <a:off x="1456106" y="627720"/>
            <a:ext cx="9850434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3600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203233E-8164-B17F-0327-0325C05E4F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59505"/>
            <a:ext cx="12239625" cy="2622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479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88F4C9D-76F1-44A5-8E0D-429814420D90}" type="slidenum">
              <a:rPr lang="ru-RU" sz="1400" smtClean="0"/>
              <a:pPr/>
              <a:t>18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34" y="1"/>
            <a:ext cx="1765331" cy="1118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39334" y="882428"/>
            <a:ext cx="12160956" cy="21649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242802B-4644-4E88-AA5E-0EA6F0887BE9}"/>
              </a:ext>
            </a:extLst>
          </p:cNvPr>
          <p:cNvSpPr/>
          <p:nvPr/>
        </p:nvSpPr>
        <p:spPr>
          <a:xfrm>
            <a:off x="11566448" y="138246"/>
            <a:ext cx="313709" cy="5218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793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793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" name="Нижний колонтитул 6">
            <a:extLst>
              <a:ext uri="{FF2B5EF4-FFF2-40B4-BE49-F238E27FC236}">
                <a16:creationId xmlns:a16="http://schemas.microsoft.com/office/drawing/2014/main" id="{31B83413-42AB-9665-7583-E8047FDC61C5}"/>
              </a:ext>
            </a:extLst>
          </p:cNvPr>
          <p:cNvSpPr txBox="1">
            <a:spLocks/>
          </p:cNvSpPr>
          <p:nvPr/>
        </p:nvSpPr>
        <p:spPr>
          <a:xfrm>
            <a:off x="3143672" y="176904"/>
            <a:ext cx="7704856" cy="48491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ru-RU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Times New Roman" panose="02020603050405020304" pitchFamily="18" charset="0"/>
              </a:rPr>
              <a:t>Для регрессии</a:t>
            </a:r>
            <a:endParaRPr lang="tr-TR" sz="3200" b="1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D56FBA06-C7FF-BF66-DB03-7FFAD8A1E667}"/>
              </a:ext>
            </a:extLst>
          </p:cNvPr>
          <p:cNvSpPr txBox="1">
            <a:spLocks/>
          </p:cNvSpPr>
          <p:nvPr/>
        </p:nvSpPr>
        <p:spPr>
          <a:xfrm>
            <a:off x="1456106" y="627720"/>
            <a:ext cx="9850434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3600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690B5DE-422A-F31D-4BAD-1BEAD0A4A8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702" y="3902394"/>
            <a:ext cx="12048197" cy="2761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F5D80B3-0E2C-F1DC-A789-5061BEC341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095" y="1018956"/>
            <a:ext cx="12048196" cy="2793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447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88F4C9D-76F1-44A5-8E0D-429814420D90}" type="slidenum">
              <a:rPr lang="ru-RU" sz="1400" smtClean="0"/>
              <a:pPr/>
              <a:t>19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34" y="1"/>
            <a:ext cx="1765331" cy="1118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39334" y="882428"/>
            <a:ext cx="12160956" cy="21649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242802B-4644-4E88-AA5E-0EA6F0887BE9}"/>
              </a:ext>
            </a:extLst>
          </p:cNvPr>
          <p:cNvSpPr/>
          <p:nvPr/>
        </p:nvSpPr>
        <p:spPr>
          <a:xfrm>
            <a:off x="11566448" y="138246"/>
            <a:ext cx="313709" cy="5218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793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793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" name="Нижний колонтитул 6">
            <a:extLst>
              <a:ext uri="{FF2B5EF4-FFF2-40B4-BE49-F238E27FC236}">
                <a16:creationId xmlns:a16="http://schemas.microsoft.com/office/drawing/2014/main" id="{31B83413-42AB-9665-7583-E8047FDC61C5}"/>
              </a:ext>
            </a:extLst>
          </p:cNvPr>
          <p:cNvSpPr txBox="1">
            <a:spLocks/>
          </p:cNvSpPr>
          <p:nvPr/>
        </p:nvSpPr>
        <p:spPr>
          <a:xfrm>
            <a:off x="3143672" y="176904"/>
            <a:ext cx="7704856" cy="48491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ru-RU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Times New Roman" panose="02020603050405020304" pitchFamily="18" charset="0"/>
              </a:rPr>
              <a:t>Для регрессии</a:t>
            </a:r>
            <a:endParaRPr lang="tr-TR" sz="3200" b="1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D56FBA06-C7FF-BF66-DB03-7FFAD8A1E667}"/>
              </a:ext>
            </a:extLst>
          </p:cNvPr>
          <p:cNvSpPr txBox="1">
            <a:spLocks/>
          </p:cNvSpPr>
          <p:nvPr/>
        </p:nvSpPr>
        <p:spPr>
          <a:xfrm>
            <a:off x="1456106" y="627720"/>
            <a:ext cx="9850434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3600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8328" y="1131672"/>
            <a:ext cx="6985100" cy="5158227"/>
          </a:xfrm>
          <a:prstGeom prst="rect">
            <a:avLst/>
          </a:prstGeom>
        </p:spPr>
      </p:pic>
      <p:sp>
        <p:nvSpPr>
          <p:cNvPr id="7" name="Прямоугольник 6"/>
          <p:cNvSpPr/>
          <p:nvPr/>
        </p:nvSpPr>
        <p:spPr>
          <a:xfrm>
            <a:off x="219489" y="3053931"/>
            <a:ext cx="42402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err="1">
                <a:solidFill>
                  <a:srgbClr val="D4D4D4"/>
                </a:solidFill>
                <a:latin typeface="Courier New" panose="02070309020205020404" pitchFamily="49" charset="0"/>
              </a:rPr>
              <a:t>PredictionErrorDisplay</a:t>
            </a:r>
            <a:endParaRPr lang="en-US" sz="2400" b="1" dirty="0">
              <a:solidFill>
                <a:srgbClr val="D4D4D4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8402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85595" y="570394"/>
            <a:ext cx="10929218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9" name="Google Shape;139;p26"/>
          <p:cNvSpPr txBox="1"/>
          <p:nvPr/>
        </p:nvSpPr>
        <p:spPr>
          <a:xfrm>
            <a:off x="685595" y="694572"/>
            <a:ext cx="10238022" cy="87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809" rIns="120809" bIns="120809" anchor="t" anchorCtr="0">
            <a:noAutofit/>
          </a:bodyPr>
          <a:lstStyle/>
          <a:p>
            <a:r>
              <a:rPr lang="ru-RU" sz="3964" b="1" dirty="0">
                <a:solidFill>
                  <a:srgbClr val="F3F3F3"/>
                </a:solidFill>
                <a:latin typeface="Montserrat" panose="020B0604020202020204" charset="-52"/>
                <a:ea typeface="Montserrat Black"/>
                <a:cs typeface="Montserrat Black"/>
                <a:sym typeface="Montserrat Black"/>
              </a:rPr>
              <a:t>Структура курса: </a:t>
            </a:r>
            <a:r>
              <a:rPr lang="ru-RU" sz="3964" strike="sngStrike" dirty="0" smtClean="0">
                <a:solidFill>
                  <a:srgbClr val="FFC000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3</a:t>
            </a:r>
            <a:r>
              <a:rPr lang="ru-RU" sz="3964" dirty="0" smtClean="0">
                <a:solidFill>
                  <a:srgbClr val="FFC000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2 </a:t>
            </a:r>
            <a:r>
              <a:rPr lang="ru-RU" sz="3964" dirty="0">
                <a:solidFill>
                  <a:srgbClr val="FFC000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семестра</a:t>
            </a:r>
            <a:endParaRPr sz="3964" dirty="0">
              <a:solidFill>
                <a:srgbClr val="FFC000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40" name="Google Shape;140;p26"/>
          <p:cNvSpPr txBox="1"/>
          <p:nvPr/>
        </p:nvSpPr>
        <p:spPr>
          <a:xfrm>
            <a:off x="302016" y="1667678"/>
            <a:ext cx="4630473" cy="10263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0809" bIns="120809" anchor="t" anchorCtr="0">
            <a:noAutofit/>
          </a:bodyPr>
          <a:lstStyle/>
          <a:p>
            <a:pPr algn="ctr"/>
            <a:r>
              <a:rPr lang="ru-RU" sz="3577" b="1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Классический </a:t>
            </a:r>
            <a:r>
              <a:rPr lang="en-US" sz="3577" b="1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ML</a:t>
            </a:r>
            <a:endParaRPr sz="3577" b="1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41" name="Google Shape;141;p26"/>
          <p:cNvCxnSpPr/>
          <p:nvPr/>
        </p:nvCxnSpPr>
        <p:spPr>
          <a:xfrm>
            <a:off x="685595" y="2559685"/>
            <a:ext cx="10929218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50348" y="107841"/>
            <a:ext cx="5738930" cy="3619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0809" tIns="120809" rIns="120809" bIns="120809" anchor="t" anchorCtr="0">
            <a:noAutofit/>
          </a:bodyPr>
          <a:lstStyle/>
          <a:p>
            <a:pPr algn="ctr"/>
            <a:r>
              <a:rPr lang="en-US" sz="1057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57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57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8" name="Google Shape;148;p26"/>
          <p:cNvSpPr/>
          <p:nvPr/>
        </p:nvSpPr>
        <p:spPr>
          <a:xfrm>
            <a:off x="1549439" y="2421138"/>
            <a:ext cx="277096" cy="277096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txBody>
          <a:bodyPr spcFirstLastPara="1" wrap="square" lIns="120809" tIns="120809" rIns="120809" bIns="120809" anchor="ctr" anchorCtr="0">
            <a:noAutofit/>
          </a:bodyPr>
          <a:lstStyle/>
          <a:p>
            <a:pPr algn="ctr"/>
            <a:r>
              <a:rPr lang="ru-RU" sz="2471" dirty="0">
                <a:solidFill>
                  <a:srgbClr val="FF0000"/>
                </a:solidFill>
              </a:rPr>
              <a:t>1</a:t>
            </a:r>
            <a:endParaRPr sz="2471" dirty="0">
              <a:solidFill>
                <a:srgbClr val="FF0000"/>
              </a:solidFill>
            </a:endParaRPr>
          </a:p>
        </p:txBody>
      </p:sp>
      <p:sp>
        <p:nvSpPr>
          <p:cNvPr id="150" name="Google Shape;150;p26"/>
          <p:cNvSpPr/>
          <p:nvPr/>
        </p:nvSpPr>
        <p:spPr>
          <a:xfrm>
            <a:off x="5855321" y="2421138"/>
            <a:ext cx="277096" cy="277096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txBody>
          <a:bodyPr spcFirstLastPara="1" wrap="square" lIns="120809" tIns="120809" rIns="120809" bIns="120809" anchor="ctr" anchorCtr="0">
            <a:noAutofit/>
          </a:bodyPr>
          <a:lstStyle/>
          <a:p>
            <a:pPr algn="ctr"/>
            <a:r>
              <a:rPr lang="ru-RU" sz="2471" dirty="0">
                <a:solidFill>
                  <a:srgbClr val="FF0000"/>
                </a:solidFill>
              </a:rPr>
              <a:t>2</a:t>
            </a:r>
            <a:endParaRPr sz="2471" dirty="0">
              <a:solidFill>
                <a:srgbClr val="FF0000"/>
              </a:solidFill>
            </a:endParaRPr>
          </a:p>
        </p:txBody>
      </p:sp>
      <p:sp>
        <p:nvSpPr>
          <p:cNvPr id="152" name="Google Shape;152;p26"/>
          <p:cNvSpPr txBox="1"/>
          <p:nvPr/>
        </p:nvSpPr>
        <p:spPr>
          <a:xfrm>
            <a:off x="732963" y="2726404"/>
            <a:ext cx="3878531" cy="3707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0809" bIns="120809" anchor="t" anchorCtr="0">
            <a:noAutofit/>
          </a:bodyPr>
          <a:lstStyle/>
          <a:p>
            <a:pPr marL="283924" indent="-283924">
              <a:buClr>
                <a:srgbClr val="FFC000"/>
              </a:buClr>
              <a:buFont typeface="Arial" panose="020B0604020202020204" pitchFamily="34" charset="0"/>
              <a:buChar char="•"/>
            </a:pPr>
            <a:r>
              <a:rPr lang="ru-RU" sz="1987" dirty="0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Введение</a:t>
            </a:r>
          </a:p>
          <a:p>
            <a:pPr marL="283924" indent="-283924">
              <a:buClr>
                <a:srgbClr val="FFC000"/>
              </a:buClr>
              <a:buFont typeface="Arial" panose="020B0604020202020204" pitchFamily="34" charset="0"/>
              <a:buChar char="•"/>
            </a:pPr>
            <a:r>
              <a:rPr lang="ru-RU" sz="1987" dirty="0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Ключевые понятия </a:t>
            </a:r>
            <a:endParaRPr lang="en-US" sz="1987" dirty="0">
              <a:solidFill>
                <a:srgbClr val="F0F0F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283924" indent="-283924">
              <a:buClr>
                <a:srgbClr val="FFC000"/>
              </a:buClr>
              <a:buFont typeface="Arial" panose="020B0604020202020204" pitchFamily="34" charset="0"/>
              <a:buChar char="•"/>
            </a:pPr>
            <a:r>
              <a:rPr lang="ru-RU" sz="1987" dirty="0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Основы </a:t>
            </a:r>
            <a:r>
              <a:rPr lang="ru-RU" sz="1987" dirty="0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работы с Данными</a:t>
            </a:r>
          </a:p>
          <a:p>
            <a:pPr marL="283924" indent="-283924">
              <a:buClr>
                <a:srgbClr val="FFC000"/>
              </a:buClr>
              <a:buFont typeface="Arial" panose="020B0604020202020204" pitchFamily="34" charset="0"/>
              <a:buChar char="•"/>
            </a:pPr>
            <a:r>
              <a:rPr lang="ru-RU" sz="1987" dirty="0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Линейные модели </a:t>
            </a:r>
            <a:r>
              <a:rPr lang="en-US" sz="1987" dirty="0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ML</a:t>
            </a:r>
            <a:endParaRPr lang="ru-RU" sz="1987" dirty="0">
              <a:solidFill>
                <a:srgbClr val="F0F0F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283924" lvl="1" indent="-283924">
              <a:buClr>
                <a:srgbClr val="FFC000"/>
              </a:buClr>
              <a:buFont typeface="Wingdings" panose="05000000000000000000" pitchFamily="2" charset="2"/>
              <a:buChar char="Ø"/>
            </a:pPr>
            <a:r>
              <a:rPr lang="ru-RU" sz="1987" dirty="0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Регрессия</a:t>
            </a:r>
          </a:p>
          <a:p>
            <a:pPr marL="283924" lvl="1" indent="-283924">
              <a:buClr>
                <a:srgbClr val="FFC000"/>
              </a:buClr>
              <a:buFont typeface="Wingdings" panose="05000000000000000000" pitchFamily="2" charset="2"/>
              <a:buChar char="Ø"/>
            </a:pPr>
            <a:r>
              <a:rPr lang="ru-RU" sz="1987" dirty="0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Классификация</a:t>
            </a:r>
          </a:p>
          <a:p>
            <a:pPr marL="283924" lvl="1" indent="-283924">
              <a:buClr>
                <a:srgbClr val="FFC000"/>
              </a:buClr>
              <a:buFont typeface="Wingdings" panose="05000000000000000000" pitchFamily="2" charset="2"/>
              <a:buChar char="Ø"/>
            </a:pPr>
            <a:r>
              <a:rPr lang="ru-RU" sz="1987" dirty="0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Кластеризация</a:t>
            </a:r>
          </a:p>
          <a:p>
            <a:pPr marL="283924" indent="-283924">
              <a:buClr>
                <a:srgbClr val="FFC000"/>
              </a:buClr>
              <a:buFont typeface="Arial" panose="020B0604020202020204" pitchFamily="34" charset="0"/>
              <a:buChar char="•"/>
            </a:pPr>
            <a:r>
              <a:rPr lang="ru-RU" sz="2385" dirty="0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Разные</a:t>
            </a:r>
            <a:r>
              <a:rPr lang="ru-RU" sz="1987" dirty="0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 модели </a:t>
            </a:r>
            <a:r>
              <a:rPr lang="en-US" sz="1987" dirty="0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ML</a:t>
            </a:r>
            <a:endParaRPr lang="ru-RU" sz="1987" dirty="0">
              <a:solidFill>
                <a:srgbClr val="F0F0F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283924" indent="-283924">
              <a:buClr>
                <a:srgbClr val="FFC000"/>
              </a:buClr>
              <a:buFont typeface="Wingdings" panose="05000000000000000000" pitchFamily="2" charset="2"/>
              <a:buChar char="Ø"/>
            </a:pPr>
            <a:r>
              <a:rPr lang="ru-RU" sz="1987" dirty="0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Метрические </a:t>
            </a:r>
            <a:endParaRPr lang="ru-RU" sz="1987" dirty="0">
              <a:solidFill>
                <a:srgbClr val="F0F0F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283924" indent="-283924">
              <a:buClr>
                <a:srgbClr val="FFC000"/>
              </a:buClr>
              <a:buFont typeface="Wingdings" panose="05000000000000000000" pitchFamily="2" charset="2"/>
              <a:buChar char="Ø"/>
            </a:pPr>
            <a:r>
              <a:rPr lang="ru-RU" sz="1987" dirty="0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Вероятностные</a:t>
            </a:r>
          </a:p>
          <a:p>
            <a:pPr marL="283924" indent="-283924">
              <a:buClr>
                <a:srgbClr val="FFC000"/>
              </a:buClr>
              <a:buFont typeface="Wingdings" panose="05000000000000000000" pitchFamily="2" charset="2"/>
              <a:buChar char="Ø"/>
            </a:pPr>
            <a:r>
              <a:rPr lang="ru-RU" sz="1987" dirty="0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Деревья решений</a:t>
            </a:r>
          </a:p>
          <a:p>
            <a:pPr marL="283924" indent="-283924">
              <a:buClr>
                <a:srgbClr val="FFC000"/>
              </a:buClr>
              <a:buFont typeface="Wingdings" panose="05000000000000000000" pitchFamily="2" charset="2"/>
              <a:buChar char="Ø"/>
            </a:pPr>
            <a:r>
              <a:rPr lang="ru-RU" sz="1987" dirty="0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Ансамбли</a:t>
            </a:r>
          </a:p>
          <a:p>
            <a:pPr lvl="1">
              <a:buClr>
                <a:srgbClr val="FFC000"/>
              </a:buClr>
            </a:pPr>
            <a:endParaRPr sz="1987" dirty="0">
              <a:solidFill>
                <a:srgbClr val="F0F0F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6" name="Google Shape;156;p26"/>
          <p:cNvSpPr/>
          <p:nvPr/>
        </p:nvSpPr>
        <p:spPr>
          <a:xfrm>
            <a:off x="10413091" y="2421138"/>
            <a:ext cx="277096" cy="277096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txBody>
          <a:bodyPr spcFirstLastPara="1" wrap="square" lIns="120809" tIns="120809" rIns="120809" bIns="120809" anchor="ctr" anchorCtr="0">
            <a:noAutofit/>
          </a:bodyPr>
          <a:lstStyle/>
          <a:p>
            <a:pPr algn="ctr"/>
            <a:r>
              <a:rPr lang="ru-RU" sz="2471" dirty="0">
                <a:solidFill>
                  <a:srgbClr val="FF0000"/>
                </a:solidFill>
              </a:rPr>
              <a:t>3</a:t>
            </a:r>
            <a:endParaRPr sz="2471" dirty="0">
              <a:solidFill>
                <a:srgbClr val="FF0000"/>
              </a:solidFill>
            </a:endParaRPr>
          </a:p>
        </p:txBody>
      </p:sp>
      <p:sp>
        <p:nvSpPr>
          <p:cNvPr id="24" name="Google Shape;140;p26"/>
          <p:cNvSpPr txBox="1"/>
          <p:nvPr/>
        </p:nvSpPr>
        <p:spPr>
          <a:xfrm>
            <a:off x="4600120" y="1374319"/>
            <a:ext cx="3543238" cy="614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0809" bIns="120809" anchor="t" anchorCtr="0">
            <a:noAutofit/>
          </a:bodyPr>
          <a:lstStyle/>
          <a:p>
            <a:pPr algn="ctr">
              <a:lnSpc>
                <a:spcPct val="141818"/>
              </a:lnSpc>
              <a:spcBef>
                <a:spcPts val="1322"/>
              </a:spcBef>
            </a:pPr>
            <a:r>
              <a:rPr lang="ru-RU" sz="3577" b="1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Нейронки</a:t>
            </a:r>
            <a:r>
              <a:rPr lang="ru-RU" sz="3577" b="1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3577" b="1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" name="Google Shape;140;p26"/>
          <p:cNvSpPr txBox="1"/>
          <p:nvPr/>
        </p:nvSpPr>
        <p:spPr>
          <a:xfrm>
            <a:off x="8988284" y="1571997"/>
            <a:ext cx="2448848" cy="814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0809" bIns="120809" anchor="t" anchorCtr="0">
            <a:noAutofit/>
          </a:bodyPr>
          <a:lstStyle/>
          <a:p>
            <a:pPr algn="ctr">
              <a:spcBef>
                <a:spcPts val="1322"/>
              </a:spcBef>
            </a:pPr>
            <a:r>
              <a:rPr lang="en-US" sz="3577" b="1" strike="sngStrik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MLOPs</a:t>
            </a:r>
            <a:endParaRPr sz="3577" b="1" strike="sngStrike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" name="Google Shape;152;p26"/>
          <p:cNvSpPr txBox="1"/>
          <p:nvPr/>
        </p:nvSpPr>
        <p:spPr>
          <a:xfrm>
            <a:off x="5170305" y="3241377"/>
            <a:ext cx="3044836" cy="1960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0809" bIns="120809" anchor="t" anchorCtr="0">
            <a:noAutofit/>
          </a:bodyPr>
          <a:lstStyle/>
          <a:p>
            <a:pPr marL="283924" indent="-283924">
              <a:buClr>
                <a:srgbClr val="FFC000"/>
              </a:buClr>
              <a:buFont typeface="Arial" panose="020B0604020202020204" pitchFamily="34" charset="0"/>
              <a:buChar char="•"/>
            </a:pPr>
            <a:endParaRPr lang="ru-RU" sz="1987" dirty="0">
              <a:solidFill>
                <a:srgbClr val="F0F0F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" name="Google Shape;152;p26"/>
          <p:cNvSpPr txBox="1"/>
          <p:nvPr/>
        </p:nvSpPr>
        <p:spPr>
          <a:xfrm>
            <a:off x="8872066" y="2946147"/>
            <a:ext cx="2862254" cy="1508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0809" bIns="120809" anchor="t" anchorCtr="0">
            <a:noAutofit/>
          </a:bodyPr>
          <a:lstStyle/>
          <a:p>
            <a:pPr marL="283924" indent="-283924">
              <a:buClr>
                <a:srgbClr val="FFC000"/>
              </a:buClr>
              <a:buFont typeface="Arial" panose="020B0604020202020204" pitchFamily="34" charset="0"/>
              <a:buChar char="•"/>
            </a:pPr>
            <a:r>
              <a:rPr lang="ru-RU" sz="1987" strike="sngStrike" dirty="0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Про то как сделать из модели полезный продукт</a:t>
            </a:r>
            <a:endParaRPr sz="1987" strike="sngStrike" dirty="0">
              <a:solidFill>
                <a:srgbClr val="F0F0F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590022" y="-207223"/>
            <a:ext cx="355491" cy="6611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36" name="Picture 2">
            <a:extLst>
              <a:ext uri="{FF2B5EF4-FFF2-40B4-BE49-F238E27FC236}">
                <a16:creationId xmlns:a16="http://schemas.microsoft.com/office/drawing/2014/main" id="{64951F6B-99C0-405D-A10F-E177FD9B45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272827"/>
              </a:clrFrom>
              <a:clrTo>
                <a:srgbClr val="27282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101" y="-41613"/>
            <a:ext cx="1096902" cy="695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Google Shape;152;p26"/>
          <p:cNvSpPr txBox="1"/>
          <p:nvPr/>
        </p:nvSpPr>
        <p:spPr>
          <a:xfrm>
            <a:off x="4970618" y="2716955"/>
            <a:ext cx="3878531" cy="23264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0809" bIns="120809" anchor="t" anchorCtr="0">
            <a:noAutofit/>
          </a:bodyPr>
          <a:lstStyle/>
          <a:p>
            <a:pPr marL="283924" indent="-283924">
              <a:buClr>
                <a:srgbClr val="FFC000"/>
              </a:buClr>
              <a:buFont typeface="Arial" panose="020B0604020202020204" pitchFamily="34" charset="0"/>
              <a:buChar char="•"/>
            </a:pPr>
            <a:r>
              <a:rPr lang="ru-RU" sz="1987" b="1" dirty="0" smtClean="0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Объяснимость моделей</a:t>
            </a:r>
          </a:p>
          <a:p>
            <a:pPr marL="283924" indent="-283924">
              <a:buClr>
                <a:srgbClr val="FFC000"/>
              </a:buClr>
              <a:buFont typeface="Arial" panose="020B0604020202020204" pitchFamily="34" charset="0"/>
              <a:buChar char="•"/>
            </a:pPr>
            <a:r>
              <a:rPr lang="ru-RU" sz="1987" dirty="0" smtClean="0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Почему </a:t>
            </a:r>
            <a:r>
              <a:rPr lang="ru-RU" sz="1987" dirty="0" err="1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нейронки</a:t>
            </a:r>
            <a:r>
              <a:rPr lang="ru-RU" sz="1987" dirty="0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?</a:t>
            </a:r>
            <a:endParaRPr lang="ru-RU" sz="1987" dirty="0">
              <a:solidFill>
                <a:srgbClr val="F0F0F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283924" indent="-283924">
              <a:buClr>
                <a:srgbClr val="FFC000"/>
              </a:buClr>
              <a:buFont typeface="Arial" panose="020B0604020202020204" pitchFamily="34" charset="0"/>
              <a:buChar char="•"/>
            </a:pPr>
            <a:r>
              <a:rPr lang="ru-RU" sz="1987" dirty="0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НС для КЗ</a:t>
            </a:r>
          </a:p>
          <a:p>
            <a:pPr marL="342043" indent="-342043">
              <a:buClr>
                <a:srgbClr val="FFC000"/>
              </a:buClr>
              <a:buFont typeface="Wingdings" panose="05000000000000000000" pitchFamily="2" charset="2"/>
              <a:buChar char="Ø"/>
            </a:pPr>
            <a:r>
              <a:rPr lang="ru-RU" sz="1987" dirty="0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Модели </a:t>
            </a:r>
            <a:r>
              <a:rPr lang="en-US" sz="1987" dirty="0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Text2Img</a:t>
            </a:r>
            <a:endParaRPr lang="ru-RU" sz="1987" dirty="0">
              <a:solidFill>
                <a:srgbClr val="F0F0F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283924" indent="-283924">
              <a:buClr>
                <a:srgbClr val="FFC000"/>
              </a:buClr>
              <a:buFont typeface="Arial" panose="020B0604020202020204" pitchFamily="34" charset="0"/>
              <a:buChar char="•"/>
            </a:pPr>
            <a:r>
              <a:rPr lang="ru-RU" sz="1987" dirty="0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НС </a:t>
            </a:r>
            <a:r>
              <a:rPr lang="ru-RU" sz="1987" dirty="0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для </a:t>
            </a:r>
            <a:r>
              <a:rPr lang="en-US" sz="1987" dirty="0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NLP</a:t>
            </a:r>
            <a:endParaRPr lang="ru-RU" sz="1987" dirty="0">
              <a:solidFill>
                <a:srgbClr val="F0F0F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342043" indent="-342043">
              <a:buClr>
                <a:srgbClr val="FFC000"/>
              </a:buClr>
              <a:buFont typeface="Wingdings" panose="05000000000000000000" pitchFamily="2" charset="2"/>
              <a:buChar char="Ø"/>
            </a:pPr>
            <a:r>
              <a:rPr lang="ru-RU" sz="1987" dirty="0" err="1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Трансформеры</a:t>
            </a:r>
            <a:endParaRPr lang="ru-RU" sz="1987" dirty="0">
              <a:solidFill>
                <a:srgbClr val="F0F0F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342043" indent="-342043">
              <a:buClr>
                <a:srgbClr val="FFC000"/>
              </a:buClr>
              <a:buFont typeface="Arial" panose="020B0604020202020204" pitchFamily="34" charset="0"/>
              <a:buChar char="•"/>
            </a:pPr>
            <a:r>
              <a:rPr lang="ru-RU" sz="1987" dirty="0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Немного о </a:t>
            </a:r>
            <a:r>
              <a:rPr lang="ru-RU" sz="1987" dirty="0" err="1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промпт-инжениренге</a:t>
            </a:r>
            <a:r>
              <a:rPr lang="ru-RU" sz="1987" dirty="0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1987" dirty="0">
              <a:solidFill>
                <a:srgbClr val="F0F0F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386127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0" grpId="0"/>
      <p:bldP spid="152" grpId="0"/>
      <p:bldP spid="24" grpId="0"/>
      <p:bldP spid="26" grpId="0"/>
      <p:bldP spid="30" grpId="0"/>
      <p:bldP spid="34" grpId="0"/>
      <p:bldP spid="37" grpId="0"/>
      <p:bldP spid="1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88F4C9D-76F1-44A5-8E0D-429814420D90}" type="slidenum">
              <a:rPr lang="ru-RU" sz="1400" smtClean="0"/>
              <a:pPr/>
              <a:t>20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34" y="1"/>
            <a:ext cx="1765331" cy="1118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39334" y="882428"/>
            <a:ext cx="12160956" cy="21649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242802B-4644-4E88-AA5E-0EA6F0887BE9}"/>
              </a:ext>
            </a:extLst>
          </p:cNvPr>
          <p:cNvSpPr/>
          <p:nvPr/>
        </p:nvSpPr>
        <p:spPr>
          <a:xfrm>
            <a:off x="11566448" y="138246"/>
            <a:ext cx="313709" cy="5218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793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793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" name="Нижний колонтитул 6">
            <a:extLst>
              <a:ext uri="{FF2B5EF4-FFF2-40B4-BE49-F238E27FC236}">
                <a16:creationId xmlns:a16="http://schemas.microsoft.com/office/drawing/2014/main" id="{31B83413-42AB-9665-7583-E8047FDC61C5}"/>
              </a:ext>
            </a:extLst>
          </p:cNvPr>
          <p:cNvSpPr txBox="1">
            <a:spLocks/>
          </p:cNvSpPr>
          <p:nvPr/>
        </p:nvSpPr>
        <p:spPr>
          <a:xfrm>
            <a:off x="3143672" y="176904"/>
            <a:ext cx="7704856" cy="48491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ru-RU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Times New Roman" panose="02020603050405020304" pitchFamily="18" charset="0"/>
              </a:rPr>
              <a:t>Для регрессии</a:t>
            </a:r>
            <a:endParaRPr lang="tr-TR" sz="3200" b="1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D56FBA06-C7FF-BF66-DB03-7FFAD8A1E667}"/>
              </a:ext>
            </a:extLst>
          </p:cNvPr>
          <p:cNvSpPr txBox="1">
            <a:spLocks/>
          </p:cNvSpPr>
          <p:nvPr/>
        </p:nvSpPr>
        <p:spPr>
          <a:xfrm>
            <a:off x="1456106" y="627720"/>
            <a:ext cx="9850434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3600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67A6122-CF00-7B7E-D3B0-8A508945D2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8702" y="970712"/>
            <a:ext cx="10381884" cy="237693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216F1B6-7622-4289-EF9A-DDF8C6AFDF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3529" y="3492897"/>
            <a:ext cx="10381884" cy="3010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808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88F4C9D-76F1-44A5-8E0D-429814420D90}" type="slidenum">
              <a:rPr lang="ru-RU" smtClean="0"/>
              <a:pPr/>
              <a:t>21</a:t>
            </a:fld>
            <a:endParaRPr lang="ru-RU" sz="2394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34" y="1"/>
            <a:ext cx="1765331" cy="1118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39334" y="882428"/>
            <a:ext cx="12160956" cy="21649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5" name="Заголовок 1"/>
          <p:cNvSpPr txBox="1">
            <a:spLocks/>
          </p:cNvSpPr>
          <p:nvPr/>
        </p:nvSpPr>
        <p:spPr>
          <a:xfrm>
            <a:off x="1804666" y="978668"/>
            <a:ext cx="7900711" cy="825631"/>
          </a:xfrm>
          <a:prstGeom prst="rect">
            <a:avLst/>
          </a:prstGeom>
        </p:spPr>
        <p:txBody>
          <a:bodyPr vert="horz" lIns="91207" tIns="45604" rIns="91207" bIns="45604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3192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A764042A-EC52-463E-A7A7-164C646B1A2A}"/>
              </a:ext>
            </a:extLst>
          </p:cNvPr>
          <p:cNvSpPr/>
          <p:nvPr/>
        </p:nvSpPr>
        <p:spPr>
          <a:xfrm>
            <a:off x="922000" y="1696478"/>
            <a:ext cx="10644448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spc="-1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Анализ самих моделей</a:t>
            </a:r>
          </a:p>
          <a:p>
            <a:endParaRPr lang="ru-RU" sz="2800" spc="-1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800" spc="-1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Анализ результатов модели</a:t>
            </a:r>
          </a:p>
          <a:p>
            <a:endParaRPr lang="ru-RU" sz="2800" b="1" spc="-1" dirty="0" smtClean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sz="2800" b="1" spc="-1" dirty="0" err="1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phik</a:t>
            </a:r>
            <a:r>
              <a:rPr lang="en-US" sz="2800" b="1" spc="-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800" b="1" spc="-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– </a:t>
            </a:r>
            <a:r>
              <a:rPr lang="ru-RU" sz="2800" b="1" spc="-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модная корреляция</a:t>
            </a:r>
            <a:endParaRPr lang="en-US" sz="2800" b="1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ru-RU" sz="28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sz="2800" spc="-1" dirty="0" err="1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Shap</a:t>
            </a:r>
            <a:r>
              <a:rPr lang="en-US" sz="2800" spc="-1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– </a:t>
            </a:r>
            <a:r>
              <a:rPr lang="ru-RU" sz="2800" spc="-1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модные </a:t>
            </a:r>
            <a:r>
              <a:rPr lang="en-US" sz="2800" spc="-1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feature importance</a:t>
            </a:r>
          </a:p>
          <a:p>
            <a:endParaRPr lang="en-US" sz="2800" spc="-1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sz="2800" spc="-1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Lime – </a:t>
            </a:r>
            <a:r>
              <a:rPr lang="ru-RU" sz="2800" spc="-1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интересные </a:t>
            </a:r>
            <a:r>
              <a:rPr lang="ru-RU" sz="2800" spc="-1" dirty="0" smtClean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веса</a:t>
            </a:r>
            <a:endParaRPr lang="ru-RU" sz="2800" spc="-1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242802B-4644-4E88-AA5E-0EA6F0887BE9}"/>
              </a:ext>
            </a:extLst>
          </p:cNvPr>
          <p:cNvSpPr/>
          <p:nvPr/>
        </p:nvSpPr>
        <p:spPr>
          <a:xfrm>
            <a:off x="11566448" y="138246"/>
            <a:ext cx="313709" cy="5218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793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793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" name="Нижний колонтитул 6">
            <a:extLst>
              <a:ext uri="{FF2B5EF4-FFF2-40B4-BE49-F238E27FC236}">
                <a16:creationId xmlns:a16="http://schemas.microsoft.com/office/drawing/2014/main" id="{31B83413-42AB-9665-7583-E8047FDC61C5}"/>
              </a:ext>
            </a:extLst>
          </p:cNvPr>
          <p:cNvSpPr txBox="1">
            <a:spLocks/>
          </p:cNvSpPr>
          <p:nvPr/>
        </p:nvSpPr>
        <p:spPr>
          <a:xfrm>
            <a:off x="3143672" y="176904"/>
            <a:ext cx="7704856" cy="48491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Содержание</a:t>
            </a:r>
          </a:p>
        </p:txBody>
      </p:sp>
    </p:spTree>
    <p:extLst>
      <p:ext uri="{BB962C8B-B14F-4D97-AF65-F5344CB8AC3E}">
        <p14:creationId xmlns:p14="http://schemas.microsoft.com/office/powerpoint/2010/main" val="3522709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88F4C9D-76F1-44A5-8E0D-429814420D90}" type="slidenum">
              <a:rPr lang="ru-RU" smtClean="0"/>
              <a:pPr/>
              <a:t>22</a:t>
            </a:fld>
            <a:endParaRPr lang="ru-RU" sz="2394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34" y="0"/>
            <a:ext cx="1765331" cy="1118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39334" y="882428"/>
            <a:ext cx="12160956" cy="21649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242802B-4644-4E88-AA5E-0EA6F0887BE9}"/>
              </a:ext>
            </a:extLst>
          </p:cNvPr>
          <p:cNvSpPr/>
          <p:nvPr/>
        </p:nvSpPr>
        <p:spPr>
          <a:xfrm>
            <a:off x="11566448" y="138246"/>
            <a:ext cx="313709" cy="5218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793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793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5" name="Нижний колонтитул 6">
            <a:extLst>
              <a:ext uri="{FF2B5EF4-FFF2-40B4-BE49-F238E27FC236}">
                <a16:creationId xmlns:a16="http://schemas.microsoft.com/office/drawing/2014/main" id="{C750D80A-1143-7B59-FA36-CC82C2739814}"/>
              </a:ext>
            </a:extLst>
          </p:cNvPr>
          <p:cNvSpPr txBox="1">
            <a:spLocks/>
          </p:cNvSpPr>
          <p:nvPr/>
        </p:nvSpPr>
        <p:spPr>
          <a:xfrm>
            <a:off x="3143672" y="176904"/>
            <a:ext cx="7704856" cy="48491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ru-RU" sz="32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Что было раньше </a:t>
            </a:r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40" y="1305908"/>
            <a:ext cx="8753475" cy="1295400"/>
          </a:xfrm>
          <a:prstGeom prst="rect">
            <a:avLst/>
          </a:prstGeom>
        </p:spPr>
      </p:pic>
      <p:sp>
        <p:nvSpPr>
          <p:cNvPr id="11" name="Прямоугольник 10"/>
          <p:cNvSpPr/>
          <p:nvPr/>
        </p:nvSpPr>
        <p:spPr>
          <a:xfrm>
            <a:off x="670461" y="2957819"/>
            <a:ext cx="211788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err="1">
                <a:solidFill>
                  <a:srgbClr val="D4D4D4"/>
                </a:solidFill>
                <a:latin typeface="Courier New" panose="02070309020205020404" pitchFamily="49" charset="0"/>
              </a:rPr>
              <a:t>df.corr</a:t>
            </a:r>
            <a:r>
              <a:rPr lang="en-US" sz="2800" dirty="0">
                <a:solidFill>
                  <a:srgbClr val="DCDCDC"/>
                </a:solidFill>
                <a:latin typeface="Courier New" panose="02070309020205020404" pitchFamily="49" charset="0"/>
              </a:rPr>
              <a:t>()</a:t>
            </a:r>
            <a:endParaRPr lang="en-US" sz="2800" dirty="0">
              <a:solidFill>
                <a:srgbClr val="D4D4D4"/>
              </a:solidFill>
              <a:latin typeface="Courier New" panose="02070309020205020404" pitchFamily="49" charset="0"/>
            </a:endParaRPr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141" y="3621756"/>
            <a:ext cx="5705475" cy="1552575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6">
            <a:clrChange>
              <a:clrFrom>
                <a:srgbClr val="111111"/>
              </a:clrFrom>
              <a:clrTo>
                <a:srgbClr val="111111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430635" y="3014805"/>
            <a:ext cx="5610048" cy="2616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216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88F4C9D-76F1-44A5-8E0D-429814420D90}" type="slidenum">
              <a:rPr lang="ru-RU" smtClean="0"/>
              <a:pPr/>
              <a:t>23</a:t>
            </a:fld>
            <a:endParaRPr lang="ru-RU" sz="2394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34" y="0"/>
            <a:ext cx="1765331" cy="1118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39334" y="882428"/>
            <a:ext cx="12160956" cy="21649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242802B-4644-4E88-AA5E-0EA6F0887BE9}"/>
              </a:ext>
            </a:extLst>
          </p:cNvPr>
          <p:cNvSpPr/>
          <p:nvPr/>
        </p:nvSpPr>
        <p:spPr>
          <a:xfrm>
            <a:off x="11566448" y="138246"/>
            <a:ext cx="313709" cy="5218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793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793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5" name="Нижний колонтитул 6">
            <a:extLst>
              <a:ext uri="{FF2B5EF4-FFF2-40B4-BE49-F238E27FC236}">
                <a16:creationId xmlns:a16="http://schemas.microsoft.com/office/drawing/2014/main" id="{C750D80A-1143-7B59-FA36-CC82C2739814}"/>
              </a:ext>
            </a:extLst>
          </p:cNvPr>
          <p:cNvSpPr txBox="1">
            <a:spLocks/>
          </p:cNvSpPr>
          <p:nvPr/>
        </p:nvSpPr>
        <p:spPr>
          <a:xfrm>
            <a:off x="3143672" y="176904"/>
            <a:ext cx="7704856" cy="48491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ru-RU" sz="32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Библиотека </a:t>
            </a:r>
            <a:r>
              <a:rPr lang="en-US" sz="3200" b="1" dirty="0" err="1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phik</a:t>
            </a:r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1176951" y="5884892"/>
            <a:ext cx="9524245" cy="955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M. </a:t>
            </a:r>
            <a:r>
              <a:rPr lang="en-US" dirty="0" err="1">
                <a:solidFill>
                  <a:schemeClr val="bg1"/>
                </a:solidFill>
              </a:rPr>
              <a:t>Baak</a:t>
            </a:r>
            <a:r>
              <a:rPr lang="en-US" dirty="0">
                <a:solidFill>
                  <a:schemeClr val="bg1"/>
                </a:solidFill>
              </a:rPr>
              <a:t>, R. </a:t>
            </a:r>
            <a:r>
              <a:rPr lang="en-US" dirty="0" err="1">
                <a:solidFill>
                  <a:schemeClr val="bg1"/>
                </a:solidFill>
              </a:rPr>
              <a:t>Koopman</a:t>
            </a:r>
            <a:r>
              <a:rPr lang="en-US" dirty="0">
                <a:solidFill>
                  <a:schemeClr val="bg1"/>
                </a:solidFill>
              </a:rPr>
              <a:t>, H. </a:t>
            </a:r>
            <a:r>
              <a:rPr lang="en-US" dirty="0" err="1">
                <a:solidFill>
                  <a:schemeClr val="bg1"/>
                </a:solidFill>
              </a:rPr>
              <a:t>Snoek</a:t>
            </a:r>
            <a:r>
              <a:rPr lang="en-US" dirty="0">
                <a:solidFill>
                  <a:schemeClr val="bg1"/>
                </a:solidFill>
              </a:rPr>
              <a:t>, and S. </a:t>
            </a:r>
            <a:r>
              <a:rPr lang="en-US" dirty="0" err="1">
                <a:solidFill>
                  <a:schemeClr val="bg1"/>
                </a:solidFill>
              </a:rPr>
              <a:t>Klous</a:t>
            </a:r>
            <a:r>
              <a:rPr lang="en-US" dirty="0">
                <a:solidFill>
                  <a:schemeClr val="bg1"/>
                </a:solidFill>
              </a:rPr>
              <a:t>, ‘A new correlation coefficient between categorical, ordinal and interval variables with Pearson characteristics’. </a:t>
            </a:r>
            <a:r>
              <a:rPr lang="en-US" dirty="0" err="1">
                <a:solidFill>
                  <a:schemeClr val="bg1"/>
                </a:solidFill>
              </a:rPr>
              <a:t>arXiv</a:t>
            </a:r>
            <a:r>
              <a:rPr lang="en-US" dirty="0">
                <a:solidFill>
                  <a:schemeClr val="bg1"/>
                </a:solidFill>
              </a:rPr>
              <a:t>, Mar. 09, 2019. </a:t>
            </a:r>
            <a:r>
              <a:rPr lang="en-US" dirty="0" err="1">
                <a:solidFill>
                  <a:schemeClr val="bg1"/>
                </a:solidFill>
              </a:rPr>
              <a:t>doi</a:t>
            </a:r>
            <a:r>
              <a:rPr lang="en-US" dirty="0">
                <a:solidFill>
                  <a:schemeClr val="bg1"/>
                </a:solidFill>
              </a:rPr>
              <a:t>: 10.48550/arXiv.1811.11440.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A764042A-EC52-463E-A7A7-164C646B1A2A}"/>
              </a:ext>
            </a:extLst>
          </p:cNvPr>
          <p:cNvSpPr/>
          <p:nvPr/>
        </p:nvSpPr>
        <p:spPr>
          <a:xfrm>
            <a:off x="922000" y="1696478"/>
            <a:ext cx="1064444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spc="-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Работает с числовыми, порядковыми и номинальными признаками</a:t>
            </a:r>
            <a:endParaRPr lang="ru-RU" sz="28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A764042A-EC52-463E-A7A7-164C646B1A2A}"/>
              </a:ext>
            </a:extLst>
          </p:cNvPr>
          <p:cNvSpPr/>
          <p:nvPr/>
        </p:nvSpPr>
        <p:spPr>
          <a:xfrm>
            <a:off x="947651" y="3188790"/>
            <a:ext cx="481940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spc="-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Выдает ответ от 0 до 1</a:t>
            </a:r>
            <a:endParaRPr lang="ru-RU" sz="28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6016028" y="855553"/>
                <a:ext cx="810094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l-GR" sz="4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sub>
                      </m:sSub>
                    </m:oMath>
                  </m:oMathPara>
                </a14:m>
                <a:endParaRPr lang="ru-RU" sz="4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6028" y="855553"/>
                <a:ext cx="810094" cy="61555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A764042A-EC52-463E-A7A7-164C646B1A2A}"/>
              </a:ext>
            </a:extLst>
          </p:cNvPr>
          <p:cNvSpPr/>
          <p:nvPr/>
        </p:nvSpPr>
        <p:spPr>
          <a:xfrm>
            <a:off x="982356" y="4355178"/>
            <a:ext cx="761843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spc="-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Вылавливает нелинейные связи</a:t>
            </a:r>
            <a:endParaRPr lang="ru-RU" sz="28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9833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88F4C9D-76F1-44A5-8E0D-429814420D90}" type="slidenum">
              <a:rPr lang="ru-RU" smtClean="0"/>
              <a:pPr/>
              <a:t>24</a:t>
            </a:fld>
            <a:endParaRPr lang="ru-RU" sz="2394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34" y="0"/>
            <a:ext cx="1765331" cy="1118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39334" y="882428"/>
            <a:ext cx="12160956" cy="21649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242802B-4644-4E88-AA5E-0EA6F0887BE9}"/>
              </a:ext>
            </a:extLst>
          </p:cNvPr>
          <p:cNvSpPr/>
          <p:nvPr/>
        </p:nvSpPr>
        <p:spPr>
          <a:xfrm>
            <a:off x="11566448" y="138246"/>
            <a:ext cx="313709" cy="5218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793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793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5" name="Нижний колонтитул 6">
            <a:extLst>
              <a:ext uri="{FF2B5EF4-FFF2-40B4-BE49-F238E27FC236}">
                <a16:creationId xmlns:a16="http://schemas.microsoft.com/office/drawing/2014/main" id="{C750D80A-1143-7B59-FA36-CC82C2739814}"/>
              </a:ext>
            </a:extLst>
          </p:cNvPr>
          <p:cNvSpPr txBox="1">
            <a:spLocks/>
          </p:cNvSpPr>
          <p:nvPr/>
        </p:nvSpPr>
        <p:spPr>
          <a:xfrm>
            <a:off x="3143672" y="176904"/>
            <a:ext cx="7704856" cy="48491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ru-RU" sz="32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Библиотека </a:t>
            </a:r>
            <a:r>
              <a:rPr lang="en-US" sz="3200" b="1" dirty="0" err="1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phik</a:t>
            </a:r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22169896-40D8-C450-AE12-F045475DCE8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41375" y="363538"/>
            <a:ext cx="10556875" cy="1322387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1176951" y="5884892"/>
            <a:ext cx="9524245" cy="955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M. </a:t>
            </a:r>
            <a:r>
              <a:rPr lang="en-US" dirty="0" err="1">
                <a:solidFill>
                  <a:schemeClr val="bg1"/>
                </a:solidFill>
              </a:rPr>
              <a:t>Baak</a:t>
            </a:r>
            <a:r>
              <a:rPr lang="en-US" dirty="0">
                <a:solidFill>
                  <a:schemeClr val="bg1"/>
                </a:solidFill>
              </a:rPr>
              <a:t>, R. </a:t>
            </a:r>
            <a:r>
              <a:rPr lang="en-US" dirty="0" err="1">
                <a:solidFill>
                  <a:schemeClr val="bg1"/>
                </a:solidFill>
              </a:rPr>
              <a:t>Koopman</a:t>
            </a:r>
            <a:r>
              <a:rPr lang="en-US" dirty="0">
                <a:solidFill>
                  <a:schemeClr val="bg1"/>
                </a:solidFill>
              </a:rPr>
              <a:t>, H. </a:t>
            </a:r>
            <a:r>
              <a:rPr lang="en-US" dirty="0" err="1">
                <a:solidFill>
                  <a:schemeClr val="bg1"/>
                </a:solidFill>
              </a:rPr>
              <a:t>Snoek</a:t>
            </a:r>
            <a:r>
              <a:rPr lang="en-US" dirty="0">
                <a:solidFill>
                  <a:schemeClr val="bg1"/>
                </a:solidFill>
              </a:rPr>
              <a:t>, and S. </a:t>
            </a:r>
            <a:r>
              <a:rPr lang="en-US" dirty="0" err="1">
                <a:solidFill>
                  <a:schemeClr val="bg1"/>
                </a:solidFill>
              </a:rPr>
              <a:t>Klous</a:t>
            </a:r>
            <a:r>
              <a:rPr lang="en-US" dirty="0">
                <a:solidFill>
                  <a:schemeClr val="bg1"/>
                </a:solidFill>
              </a:rPr>
              <a:t>, ‘A new correlation coefficient between categorical, ordinal and interval variables with Pearson characteristics’. </a:t>
            </a:r>
            <a:r>
              <a:rPr lang="en-US" dirty="0" err="1">
                <a:solidFill>
                  <a:schemeClr val="bg1"/>
                </a:solidFill>
              </a:rPr>
              <a:t>arXiv</a:t>
            </a:r>
            <a:r>
              <a:rPr lang="en-US" dirty="0">
                <a:solidFill>
                  <a:schemeClr val="bg1"/>
                </a:solidFill>
              </a:rPr>
              <a:t>, Mar. 09, 2019. </a:t>
            </a:r>
            <a:r>
              <a:rPr lang="en-US" dirty="0" err="1">
                <a:solidFill>
                  <a:schemeClr val="bg1"/>
                </a:solidFill>
              </a:rPr>
              <a:t>doi</a:t>
            </a:r>
            <a:r>
              <a:rPr lang="en-US" dirty="0">
                <a:solidFill>
                  <a:schemeClr val="bg1"/>
                </a:solidFill>
              </a:rPr>
              <a:t>: 10.48550/arXiv.1811.11440.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2193" y="1602833"/>
            <a:ext cx="4657725" cy="3381375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8826" y="1187599"/>
            <a:ext cx="4714875" cy="442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677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88F4C9D-76F1-44A5-8E0D-429814420D90}" type="slidenum">
              <a:rPr lang="ru-RU" smtClean="0"/>
              <a:pPr/>
              <a:t>25</a:t>
            </a:fld>
            <a:endParaRPr lang="ru-RU" sz="2394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34" y="0"/>
            <a:ext cx="1765331" cy="1118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39334" y="882428"/>
            <a:ext cx="12160956" cy="21649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242802B-4644-4E88-AA5E-0EA6F0887BE9}"/>
              </a:ext>
            </a:extLst>
          </p:cNvPr>
          <p:cNvSpPr/>
          <p:nvPr/>
        </p:nvSpPr>
        <p:spPr>
          <a:xfrm>
            <a:off x="11566448" y="138246"/>
            <a:ext cx="313709" cy="5218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793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793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5" name="Нижний колонтитул 6">
            <a:extLst>
              <a:ext uri="{FF2B5EF4-FFF2-40B4-BE49-F238E27FC236}">
                <a16:creationId xmlns:a16="http://schemas.microsoft.com/office/drawing/2014/main" id="{C750D80A-1143-7B59-FA36-CC82C2739814}"/>
              </a:ext>
            </a:extLst>
          </p:cNvPr>
          <p:cNvSpPr txBox="1">
            <a:spLocks/>
          </p:cNvSpPr>
          <p:nvPr/>
        </p:nvSpPr>
        <p:spPr>
          <a:xfrm>
            <a:off x="3143672" y="176904"/>
            <a:ext cx="7704856" cy="48491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ru-RU" sz="32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Библиотека </a:t>
            </a:r>
            <a:r>
              <a:rPr lang="en-US" sz="3200" b="1" dirty="0" err="1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phik</a:t>
            </a:r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942190" y="1075668"/>
            <a:ext cx="6118225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>
                <a:solidFill>
                  <a:srgbClr val="82C6FF"/>
                </a:solidFill>
                <a:latin typeface="Courier New" panose="02070309020205020404" pitchFamily="49" charset="0"/>
              </a:rPr>
              <a:t>!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pip install 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phik</a:t>
            </a:r>
            <a:endParaRPr lang="en-US" sz="2400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en-US" sz="2400" dirty="0">
                <a:solidFill>
                  <a:srgbClr val="C586C0"/>
                </a:solidFill>
                <a:latin typeface="Courier New" panose="02070309020205020404" pitchFamily="49" charset="0"/>
              </a:rPr>
              <a:t>import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 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phik</a:t>
            </a:r>
            <a:endParaRPr lang="en-US" sz="2400" dirty="0">
              <a:solidFill>
                <a:srgbClr val="D4D4D4"/>
              </a:solidFill>
              <a:latin typeface="Courier New" panose="02070309020205020404" pitchFamily="49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2828941" y="6108425"/>
            <a:ext cx="674255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</a:rPr>
              <a:t>https://phik.readthedocs.io/en/latest/</a:t>
            </a:r>
          </a:p>
        </p:txBody>
      </p:sp>
      <p:sp>
        <p:nvSpPr>
          <p:cNvPr id="10" name="Прямоугольник 9"/>
          <p:cNvSpPr/>
          <p:nvPr/>
        </p:nvSpPr>
        <p:spPr>
          <a:xfrm>
            <a:off x="960296" y="1865259"/>
            <a:ext cx="1001250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000" dirty="0">
                <a:solidFill>
                  <a:srgbClr val="D4D4D4"/>
                </a:solidFill>
                <a:latin typeface="Courier New" panose="02070309020205020404" pitchFamily="49" charset="0"/>
              </a:rPr>
              <a:t>df = </a:t>
            </a:r>
            <a:r>
              <a:rPr lang="it-IT" sz="2000" dirty="0" smtClean="0">
                <a:solidFill>
                  <a:srgbClr val="D4D4D4"/>
                </a:solidFill>
                <a:latin typeface="Courier New" panose="02070309020205020404" pitchFamily="49" charset="0"/>
              </a:rPr>
              <a:t>pd.read_csv</a:t>
            </a:r>
            <a:r>
              <a:rPr lang="it-IT" sz="2000" dirty="0" smtClean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it-IT" sz="2000" dirty="0" smtClean="0">
                <a:solidFill>
                  <a:srgbClr val="CE9178"/>
                </a:solidFill>
                <a:latin typeface="Courier New" panose="02070309020205020404" pitchFamily="49" charset="0"/>
              </a:rPr>
              <a:t>cars_moldova_no_dup.csv</a:t>
            </a:r>
            <a:r>
              <a:rPr lang="it-IT" sz="2000" dirty="0">
                <a:solidFill>
                  <a:srgbClr val="CE9178"/>
                </a:solidFill>
                <a:latin typeface="Courier New" panose="02070309020205020404" pitchFamily="49" charset="0"/>
              </a:rPr>
              <a:t>'</a:t>
            </a:r>
            <a:r>
              <a:rPr lang="it-IT" sz="20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it-IT" sz="2000" dirty="0">
                <a:solidFill>
                  <a:srgbClr val="D4D4D4"/>
                </a:solidFill>
                <a:latin typeface="Courier New" panose="02070309020205020404" pitchFamily="49" charset="0"/>
              </a:rPr>
              <a:t> delimiter = </a:t>
            </a:r>
            <a:r>
              <a:rPr lang="it-IT" sz="2000" dirty="0">
                <a:solidFill>
                  <a:srgbClr val="CE9178"/>
                </a:solidFill>
                <a:latin typeface="Courier New" panose="02070309020205020404" pitchFamily="49" charset="0"/>
              </a:rPr>
              <a:t>','</a:t>
            </a:r>
            <a:r>
              <a:rPr lang="it-IT" sz="2000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it-IT" sz="2000" dirty="0">
              <a:solidFill>
                <a:srgbClr val="D4D4D4"/>
              </a:solidFill>
              <a:latin typeface="Courier New" panose="02070309020205020404" pitchFamily="49" charset="0"/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1677442" y="2296916"/>
            <a:ext cx="264687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err="1">
                <a:solidFill>
                  <a:srgbClr val="D4D4D4"/>
                </a:solidFill>
                <a:latin typeface="Courier New" panose="02070309020205020404" pitchFamily="49" charset="0"/>
              </a:rPr>
              <a:t>df.phik_matrix</a:t>
            </a:r>
            <a:r>
              <a:rPr lang="en-U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()</a:t>
            </a:r>
            <a:endParaRPr lang="en-US" sz="2000" dirty="0">
              <a:solidFill>
                <a:srgbClr val="D4D4D4"/>
              </a:solidFill>
              <a:latin typeface="Courier New" panose="02070309020205020404" pitchFamily="49" charset="0"/>
            </a:endParaRPr>
          </a:p>
        </p:txBody>
      </p:sp>
      <p:pic>
        <p:nvPicPr>
          <p:cNvPr id="15" name="Рисунок 14"/>
          <p:cNvPicPr>
            <a:picLocks noChangeAspect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2792625"/>
            <a:ext cx="5902858" cy="3434497"/>
          </a:xfrm>
          <a:prstGeom prst="rect">
            <a:avLst/>
          </a:prstGeom>
        </p:spPr>
      </p:pic>
      <p:sp>
        <p:nvSpPr>
          <p:cNvPr id="16" name="Прямоугольник 15"/>
          <p:cNvSpPr/>
          <p:nvPr/>
        </p:nvSpPr>
        <p:spPr>
          <a:xfrm>
            <a:off x="6749725" y="2333130"/>
            <a:ext cx="3647152" cy="38010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df.significance_matrix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()</a:t>
            </a:r>
            <a:endParaRPr lang="en-US" dirty="0">
              <a:solidFill>
                <a:srgbClr val="D4D4D4"/>
              </a:solidFill>
              <a:latin typeface="Courier New" panose="02070309020205020404" pitchFamily="49" charset="0"/>
            </a:endParaRPr>
          </a:p>
        </p:txBody>
      </p:sp>
      <p:pic>
        <p:nvPicPr>
          <p:cNvPr id="17" name="Рисунок 16"/>
          <p:cNvPicPr>
            <a:picLocks noChangeAspect="1"/>
          </p:cNvPicPr>
          <p:nvPr/>
        </p:nvPicPr>
        <p:blipFill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981388" y="2779413"/>
            <a:ext cx="5534619" cy="320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538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88F4C9D-76F1-44A5-8E0D-429814420D90}" type="slidenum">
              <a:rPr lang="ru-RU" smtClean="0"/>
              <a:pPr/>
              <a:t>26</a:t>
            </a:fld>
            <a:endParaRPr lang="ru-RU" sz="2394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34" y="1"/>
            <a:ext cx="1765331" cy="1118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39334" y="882428"/>
            <a:ext cx="12160956" cy="21649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5" name="Заголовок 1"/>
          <p:cNvSpPr txBox="1">
            <a:spLocks/>
          </p:cNvSpPr>
          <p:nvPr/>
        </p:nvSpPr>
        <p:spPr>
          <a:xfrm>
            <a:off x="1804666" y="978668"/>
            <a:ext cx="7900711" cy="825631"/>
          </a:xfrm>
          <a:prstGeom prst="rect">
            <a:avLst/>
          </a:prstGeom>
        </p:spPr>
        <p:txBody>
          <a:bodyPr vert="horz" lIns="91207" tIns="45604" rIns="91207" bIns="45604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3192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A764042A-EC52-463E-A7A7-164C646B1A2A}"/>
              </a:ext>
            </a:extLst>
          </p:cNvPr>
          <p:cNvSpPr/>
          <p:nvPr/>
        </p:nvSpPr>
        <p:spPr>
          <a:xfrm>
            <a:off x="922000" y="1696478"/>
            <a:ext cx="10644448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spc="-1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Анализ самих моделей</a:t>
            </a:r>
          </a:p>
          <a:p>
            <a:endParaRPr lang="ru-RU" sz="2800" spc="-1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800" spc="-1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Анализ результатов модели</a:t>
            </a:r>
          </a:p>
          <a:p>
            <a:endParaRPr lang="ru-RU" sz="2800" spc="-1" dirty="0" smtClean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sz="2800" spc="-1" dirty="0" err="1" smtClean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phik</a:t>
            </a:r>
            <a:r>
              <a:rPr lang="en-US" sz="2800" spc="-1" dirty="0" smtClean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800" spc="-1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– </a:t>
            </a:r>
            <a:r>
              <a:rPr lang="ru-RU" sz="2800" spc="-1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модная корреляция</a:t>
            </a:r>
            <a:endParaRPr lang="en-US" sz="2800" spc="-1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ru-RU" sz="28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sz="2800" b="1" spc="-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Shap</a:t>
            </a:r>
            <a:r>
              <a:rPr lang="en-US" sz="2800" b="1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– </a:t>
            </a:r>
            <a:r>
              <a:rPr lang="ru-RU" sz="2800" b="1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модные </a:t>
            </a:r>
            <a:r>
              <a:rPr lang="en-US" sz="2800" b="1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feature importance</a:t>
            </a:r>
          </a:p>
          <a:p>
            <a:endParaRPr lang="en-US" sz="2800" spc="-1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sz="2800" spc="-1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Lime – </a:t>
            </a:r>
            <a:r>
              <a:rPr lang="ru-RU" sz="2800" spc="-1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интересные веса</a:t>
            </a:r>
          </a:p>
          <a:p>
            <a:endParaRPr lang="ru-RU" sz="2800" spc="-1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242802B-4644-4E88-AA5E-0EA6F0887BE9}"/>
              </a:ext>
            </a:extLst>
          </p:cNvPr>
          <p:cNvSpPr/>
          <p:nvPr/>
        </p:nvSpPr>
        <p:spPr>
          <a:xfrm>
            <a:off x="11566448" y="138246"/>
            <a:ext cx="313709" cy="5218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793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793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" name="Нижний колонтитул 6">
            <a:extLst>
              <a:ext uri="{FF2B5EF4-FFF2-40B4-BE49-F238E27FC236}">
                <a16:creationId xmlns:a16="http://schemas.microsoft.com/office/drawing/2014/main" id="{31B83413-42AB-9665-7583-E8047FDC61C5}"/>
              </a:ext>
            </a:extLst>
          </p:cNvPr>
          <p:cNvSpPr txBox="1">
            <a:spLocks/>
          </p:cNvSpPr>
          <p:nvPr/>
        </p:nvSpPr>
        <p:spPr>
          <a:xfrm>
            <a:off x="3143672" y="176904"/>
            <a:ext cx="7704856" cy="48491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Содержание</a:t>
            </a:r>
          </a:p>
        </p:txBody>
      </p:sp>
    </p:spTree>
    <p:extLst>
      <p:ext uri="{BB962C8B-B14F-4D97-AF65-F5344CB8AC3E}">
        <p14:creationId xmlns:p14="http://schemas.microsoft.com/office/powerpoint/2010/main" val="2397619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88F4C9D-76F1-44A5-8E0D-429814420D90}" type="slidenum">
              <a:rPr lang="ru-RU" smtClean="0"/>
              <a:pPr/>
              <a:t>27</a:t>
            </a:fld>
            <a:endParaRPr lang="ru-RU" sz="2394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34" y="1"/>
            <a:ext cx="1765331" cy="1118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39334" y="882428"/>
            <a:ext cx="12160956" cy="21649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5" name="Заголовок 1"/>
          <p:cNvSpPr txBox="1">
            <a:spLocks/>
          </p:cNvSpPr>
          <p:nvPr/>
        </p:nvSpPr>
        <p:spPr>
          <a:xfrm>
            <a:off x="1804666" y="978668"/>
            <a:ext cx="7900711" cy="825631"/>
          </a:xfrm>
          <a:prstGeom prst="rect">
            <a:avLst/>
          </a:prstGeom>
        </p:spPr>
        <p:txBody>
          <a:bodyPr vert="horz" lIns="91207" tIns="45604" rIns="91207" bIns="45604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3192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A764042A-EC52-463E-A7A7-164C646B1A2A}"/>
              </a:ext>
            </a:extLst>
          </p:cNvPr>
          <p:cNvSpPr/>
          <p:nvPr/>
        </p:nvSpPr>
        <p:spPr>
          <a:xfrm>
            <a:off x="922000" y="1696478"/>
            <a:ext cx="10644448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spc="-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Локальное объяснение – для конкретного объекта</a:t>
            </a:r>
          </a:p>
          <a:p>
            <a:endParaRPr lang="ru-RU" sz="28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US" sz="28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800" spc="-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Глобальное объяснение – для модели в целом</a:t>
            </a:r>
            <a:endParaRPr lang="ru-RU" sz="28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242802B-4644-4E88-AA5E-0EA6F0887BE9}"/>
              </a:ext>
            </a:extLst>
          </p:cNvPr>
          <p:cNvSpPr/>
          <p:nvPr/>
        </p:nvSpPr>
        <p:spPr>
          <a:xfrm>
            <a:off x="11566448" y="138246"/>
            <a:ext cx="313709" cy="5218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793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793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" name="Нижний колонтитул 6">
            <a:extLst>
              <a:ext uri="{FF2B5EF4-FFF2-40B4-BE49-F238E27FC236}">
                <a16:creationId xmlns:a16="http://schemas.microsoft.com/office/drawing/2014/main" id="{31B83413-42AB-9665-7583-E8047FDC61C5}"/>
              </a:ext>
            </a:extLst>
          </p:cNvPr>
          <p:cNvSpPr txBox="1">
            <a:spLocks/>
          </p:cNvSpPr>
          <p:nvPr/>
        </p:nvSpPr>
        <p:spPr>
          <a:xfrm>
            <a:off x="3143672" y="176904"/>
            <a:ext cx="7704856" cy="48491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ru-RU" sz="32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Пока не ушли далеко</a:t>
            </a:r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413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88F4C9D-76F1-44A5-8E0D-429814420D90}" type="slidenum">
              <a:rPr lang="ru-RU" smtClean="0"/>
              <a:pPr/>
              <a:t>28</a:t>
            </a:fld>
            <a:endParaRPr lang="ru-RU" sz="2394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34" y="1"/>
            <a:ext cx="1765331" cy="1118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39334" y="882428"/>
            <a:ext cx="12160956" cy="21649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242802B-4644-4E88-AA5E-0EA6F0887BE9}"/>
              </a:ext>
            </a:extLst>
          </p:cNvPr>
          <p:cNvSpPr/>
          <p:nvPr/>
        </p:nvSpPr>
        <p:spPr>
          <a:xfrm>
            <a:off x="11566448" y="138246"/>
            <a:ext cx="313709" cy="5218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793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793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>
            <a:extLst>
              <a:ext uri="{FF2B5EF4-FFF2-40B4-BE49-F238E27FC236}">
                <a16:creationId xmlns:a16="http://schemas.microsoft.com/office/drawing/2014/main" id="{C750D80A-1143-7B59-FA36-CC82C2739814}"/>
              </a:ext>
            </a:extLst>
          </p:cNvPr>
          <p:cNvSpPr txBox="1">
            <a:spLocks/>
          </p:cNvSpPr>
          <p:nvPr/>
        </p:nvSpPr>
        <p:spPr>
          <a:xfrm>
            <a:off x="3143672" y="176904"/>
            <a:ext cx="7704856" cy="48491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ru-RU" sz="32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Что-то на теоретико-игровом</a:t>
            </a:r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9491" y="1314206"/>
            <a:ext cx="7740641" cy="5042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044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88F4C9D-76F1-44A5-8E0D-429814420D90}" type="slidenum">
              <a:rPr lang="ru-RU" smtClean="0"/>
              <a:pPr/>
              <a:t>29</a:t>
            </a:fld>
            <a:endParaRPr lang="ru-RU" sz="2394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34" y="1"/>
            <a:ext cx="1765331" cy="1118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39334" y="882428"/>
            <a:ext cx="12160956" cy="21649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242802B-4644-4E88-AA5E-0EA6F0887BE9}"/>
              </a:ext>
            </a:extLst>
          </p:cNvPr>
          <p:cNvSpPr/>
          <p:nvPr/>
        </p:nvSpPr>
        <p:spPr>
          <a:xfrm>
            <a:off x="11566448" y="138246"/>
            <a:ext cx="313709" cy="5218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793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793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>
            <a:extLst>
              <a:ext uri="{FF2B5EF4-FFF2-40B4-BE49-F238E27FC236}">
                <a16:creationId xmlns:a16="http://schemas.microsoft.com/office/drawing/2014/main" id="{C750D80A-1143-7B59-FA36-CC82C2739814}"/>
              </a:ext>
            </a:extLst>
          </p:cNvPr>
          <p:cNvSpPr txBox="1">
            <a:spLocks/>
          </p:cNvSpPr>
          <p:nvPr/>
        </p:nvSpPr>
        <p:spPr>
          <a:xfrm>
            <a:off x="3143672" y="176904"/>
            <a:ext cx="7704856" cy="48491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ru-RU" sz="32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Что-то на теоретико-игровом</a:t>
            </a:r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0966" y="937544"/>
            <a:ext cx="7525168" cy="5176549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2343524" y="6166299"/>
            <a:ext cx="8405159" cy="380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https://christophm.github.io/interpretable-ml-book/shapley.html</a:t>
            </a:r>
          </a:p>
        </p:txBody>
      </p:sp>
    </p:spTree>
    <p:extLst>
      <p:ext uri="{BB962C8B-B14F-4D97-AF65-F5344CB8AC3E}">
        <p14:creationId xmlns:p14="http://schemas.microsoft.com/office/powerpoint/2010/main" val="3471908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88F4C9D-76F1-44A5-8E0D-429814420D90}" type="slidenum">
              <a:rPr lang="ru-RU" smtClean="0"/>
              <a:pPr/>
              <a:t>3</a:t>
            </a:fld>
            <a:endParaRPr lang="ru-RU" sz="2394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34" y="1"/>
            <a:ext cx="1765331" cy="1118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39334" y="882428"/>
            <a:ext cx="12160956" cy="21649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5" name="Заголовок 1"/>
          <p:cNvSpPr txBox="1">
            <a:spLocks/>
          </p:cNvSpPr>
          <p:nvPr/>
        </p:nvSpPr>
        <p:spPr>
          <a:xfrm>
            <a:off x="1804666" y="978668"/>
            <a:ext cx="7900711" cy="825631"/>
          </a:xfrm>
          <a:prstGeom prst="rect">
            <a:avLst/>
          </a:prstGeom>
        </p:spPr>
        <p:txBody>
          <a:bodyPr vert="horz" lIns="91207" tIns="45604" rIns="91207" bIns="45604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3192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A764042A-EC52-463E-A7A7-164C646B1A2A}"/>
              </a:ext>
            </a:extLst>
          </p:cNvPr>
          <p:cNvSpPr/>
          <p:nvPr/>
        </p:nvSpPr>
        <p:spPr>
          <a:xfrm>
            <a:off x="922000" y="1696478"/>
            <a:ext cx="10644448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Анализ самих моделей</a:t>
            </a:r>
            <a:endParaRPr lang="en-US" sz="28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ru-RU" sz="28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8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Анализ результатов </a:t>
            </a:r>
            <a:r>
              <a:rPr lang="ru-RU" sz="2800" spc="-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модели</a:t>
            </a:r>
          </a:p>
          <a:p>
            <a:endParaRPr lang="ru-RU" sz="28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sz="2800" spc="-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phik</a:t>
            </a:r>
            <a:r>
              <a:rPr lang="en-US" sz="28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– </a:t>
            </a:r>
            <a:r>
              <a:rPr lang="ru-RU" sz="28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модная корреляция</a:t>
            </a:r>
            <a:endParaRPr lang="en-US" sz="28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ru-RU" sz="28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sz="2800" spc="-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Shap</a:t>
            </a:r>
            <a:r>
              <a:rPr lang="en-US" sz="28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– </a:t>
            </a:r>
            <a:r>
              <a:rPr lang="ru-RU" sz="28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модные </a:t>
            </a:r>
            <a:r>
              <a:rPr lang="en-US" sz="28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feature importance</a:t>
            </a:r>
          </a:p>
          <a:p>
            <a:endParaRPr lang="en-US" sz="28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sz="28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Lime – </a:t>
            </a:r>
            <a:r>
              <a:rPr lang="ru-RU" sz="28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интересные </a:t>
            </a:r>
            <a:r>
              <a:rPr lang="ru-RU" sz="2800" spc="-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веса</a:t>
            </a:r>
            <a:endParaRPr lang="ru-RU" sz="28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242802B-4644-4E88-AA5E-0EA6F0887BE9}"/>
              </a:ext>
            </a:extLst>
          </p:cNvPr>
          <p:cNvSpPr/>
          <p:nvPr/>
        </p:nvSpPr>
        <p:spPr>
          <a:xfrm>
            <a:off x="11566448" y="138246"/>
            <a:ext cx="313709" cy="5218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793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793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" name="Нижний колонтитул 6">
            <a:extLst>
              <a:ext uri="{FF2B5EF4-FFF2-40B4-BE49-F238E27FC236}">
                <a16:creationId xmlns:a16="http://schemas.microsoft.com/office/drawing/2014/main" id="{31B83413-42AB-9665-7583-E8047FDC61C5}"/>
              </a:ext>
            </a:extLst>
          </p:cNvPr>
          <p:cNvSpPr txBox="1">
            <a:spLocks/>
          </p:cNvSpPr>
          <p:nvPr/>
        </p:nvSpPr>
        <p:spPr>
          <a:xfrm>
            <a:off x="3143672" y="176904"/>
            <a:ext cx="7704856" cy="48491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Содержание</a:t>
            </a:r>
          </a:p>
        </p:txBody>
      </p:sp>
    </p:spTree>
    <p:extLst>
      <p:ext uri="{BB962C8B-B14F-4D97-AF65-F5344CB8AC3E}">
        <p14:creationId xmlns:p14="http://schemas.microsoft.com/office/powerpoint/2010/main" val="2231027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88F4C9D-76F1-44A5-8E0D-429814420D90}" type="slidenum">
              <a:rPr lang="ru-RU" smtClean="0"/>
              <a:pPr/>
              <a:t>30</a:t>
            </a:fld>
            <a:endParaRPr lang="ru-RU" sz="2394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34" y="1"/>
            <a:ext cx="1765331" cy="1118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39334" y="882428"/>
            <a:ext cx="12160956" cy="21649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242802B-4644-4E88-AA5E-0EA6F0887BE9}"/>
              </a:ext>
            </a:extLst>
          </p:cNvPr>
          <p:cNvSpPr/>
          <p:nvPr/>
        </p:nvSpPr>
        <p:spPr>
          <a:xfrm>
            <a:off x="11566448" y="138246"/>
            <a:ext cx="313709" cy="5218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793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793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>
            <a:extLst>
              <a:ext uri="{FF2B5EF4-FFF2-40B4-BE49-F238E27FC236}">
                <a16:creationId xmlns:a16="http://schemas.microsoft.com/office/drawing/2014/main" id="{C750D80A-1143-7B59-FA36-CC82C2739814}"/>
              </a:ext>
            </a:extLst>
          </p:cNvPr>
          <p:cNvSpPr txBox="1">
            <a:spLocks/>
          </p:cNvSpPr>
          <p:nvPr/>
        </p:nvSpPr>
        <p:spPr>
          <a:xfrm>
            <a:off x="3143672" y="176904"/>
            <a:ext cx="7704856" cy="48491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ru-RU" sz="32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Линейная модель это</a:t>
            </a:r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4">
            <a:clrChange>
              <a:clrFrom>
                <a:srgbClr val="111111"/>
              </a:clrFrom>
              <a:clrTo>
                <a:srgbClr val="111111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46964" y="1943195"/>
            <a:ext cx="8213036" cy="3830450"/>
          </a:xfrm>
          <a:prstGeom prst="rect">
            <a:avLst/>
          </a:prstGeom>
        </p:spPr>
      </p:pic>
      <p:sp>
        <p:nvSpPr>
          <p:cNvPr id="7" name="Прямоугольник 6"/>
          <p:cNvSpPr/>
          <p:nvPr/>
        </p:nvSpPr>
        <p:spPr>
          <a:xfrm>
            <a:off x="1094628" y="1253323"/>
            <a:ext cx="1048777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9014.373-874.50*Distance+2984.62*</a:t>
            </a:r>
            <a:r>
              <a:rPr lang="en-US" sz="2400" dirty="0" err="1">
                <a:solidFill>
                  <a:schemeClr val="bg1"/>
                </a:solidFill>
              </a:rPr>
              <a:t>Engine_capacity</a:t>
            </a:r>
            <a:r>
              <a:rPr lang="en-US" sz="2400" dirty="0">
                <a:solidFill>
                  <a:schemeClr val="bg1"/>
                </a:solidFill>
              </a:rPr>
              <a:t>(cm3)+4807.24*Year</a:t>
            </a:r>
          </a:p>
        </p:txBody>
      </p:sp>
    </p:spTree>
    <p:extLst>
      <p:ext uri="{BB962C8B-B14F-4D97-AF65-F5344CB8AC3E}">
        <p14:creationId xmlns:p14="http://schemas.microsoft.com/office/powerpoint/2010/main" val="2339594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88F4C9D-76F1-44A5-8E0D-429814420D90}" type="slidenum">
              <a:rPr lang="ru-RU" smtClean="0"/>
              <a:pPr/>
              <a:t>31</a:t>
            </a:fld>
            <a:endParaRPr lang="ru-RU" sz="2394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34" y="1"/>
            <a:ext cx="1765331" cy="1118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39334" y="882428"/>
            <a:ext cx="12160956" cy="21649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5" name="Заголовок 1"/>
          <p:cNvSpPr txBox="1">
            <a:spLocks/>
          </p:cNvSpPr>
          <p:nvPr/>
        </p:nvSpPr>
        <p:spPr>
          <a:xfrm>
            <a:off x="1804666" y="978668"/>
            <a:ext cx="7900711" cy="825631"/>
          </a:xfrm>
          <a:prstGeom prst="rect">
            <a:avLst/>
          </a:prstGeom>
        </p:spPr>
        <p:txBody>
          <a:bodyPr vert="horz" lIns="91207" tIns="45604" rIns="91207" bIns="45604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3192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242802B-4644-4E88-AA5E-0EA6F0887BE9}"/>
              </a:ext>
            </a:extLst>
          </p:cNvPr>
          <p:cNvSpPr/>
          <p:nvPr/>
        </p:nvSpPr>
        <p:spPr>
          <a:xfrm>
            <a:off x="11566448" y="138246"/>
            <a:ext cx="313709" cy="5218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793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793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5" name="Заголовок 1"/>
          <p:cNvSpPr>
            <a:spLocks noGrp="1"/>
          </p:cNvSpPr>
          <p:nvPr>
            <p:ph type="title" idx="4294967295"/>
          </p:nvPr>
        </p:nvSpPr>
        <p:spPr>
          <a:xfrm>
            <a:off x="544224" y="90206"/>
            <a:ext cx="11405178" cy="761656"/>
          </a:xfrm>
          <a:prstGeom prst="rect">
            <a:avLst/>
          </a:prstGeom>
        </p:spPr>
        <p:txBody>
          <a:bodyPr/>
          <a:lstStyle/>
          <a:p>
            <a:pPr algn="ctr">
              <a:buNone/>
            </a:pPr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SHAP (</a:t>
            </a:r>
            <a:r>
              <a:rPr lang="en-US" sz="32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SHapley</a:t>
            </a:r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 Additive </a:t>
            </a:r>
            <a:r>
              <a:rPr lang="en-US" sz="32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exPlanation</a:t>
            </a:r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)</a:t>
            </a:r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3535535" y="6304136"/>
            <a:ext cx="5202065" cy="38010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https://shap.readthedocs.io/en/latest/index.html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0125" y="1217442"/>
            <a:ext cx="8193376" cy="4490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12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88F4C9D-76F1-44A5-8E0D-429814420D90}" type="slidenum">
              <a:rPr lang="ru-RU" smtClean="0"/>
              <a:pPr/>
              <a:t>32</a:t>
            </a:fld>
            <a:endParaRPr lang="ru-RU" sz="2394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34" y="1"/>
            <a:ext cx="1765331" cy="1118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39334" y="882428"/>
            <a:ext cx="12160956" cy="21649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5" name="Заголовок 1"/>
          <p:cNvSpPr txBox="1">
            <a:spLocks/>
          </p:cNvSpPr>
          <p:nvPr/>
        </p:nvSpPr>
        <p:spPr>
          <a:xfrm>
            <a:off x="1804666" y="978668"/>
            <a:ext cx="7900711" cy="825631"/>
          </a:xfrm>
          <a:prstGeom prst="rect">
            <a:avLst/>
          </a:prstGeom>
        </p:spPr>
        <p:txBody>
          <a:bodyPr vert="horz" lIns="91207" tIns="45604" rIns="91207" bIns="45604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3192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242802B-4644-4E88-AA5E-0EA6F0887BE9}"/>
              </a:ext>
            </a:extLst>
          </p:cNvPr>
          <p:cNvSpPr/>
          <p:nvPr/>
        </p:nvSpPr>
        <p:spPr>
          <a:xfrm>
            <a:off x="11566448" y="138246"/>
            <a:ext cx="313709" cy="5218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793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793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5" name="Заголовок 1"/>
          <p:cNvSpPr>
            <a:spLocks noGrp="1"/>
          </p:cNvSpPr>
          <p:nvPr>
            <p:ph type="title" idx="4294967295"/>
          </p:nvPr>
        </p:nvSpPr>
        <p:spPr>
          <a:xfrm>
            <a:off x="544224" y="90206"/>
            <a:ext cx="11405178" cy="761656"/>
          </a:xfrm>
          <a:prstGeom prst="rect">
            <a:avLst/>
          </a:prstGeom>
        </p:spPr>
        <p:txBody>
          <a:bodyPr/>
          <a:lstStyle/>
          <a:p>
            <a:pPr algn="ctr">
              <a:buNone/>
            </a:pPr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SHAP (</a:t>
            </a:r>
            <a:r>
              <a:rPr lang="en-US" sz="32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SHapley</a:t>
            </a:r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 Additive </a:t>
            </a:r>
            <a:r>
              <a:rPr lang="en-US" sz="32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exPlanation</a:t>
            </a:r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)</a:t>
            </a:r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3771320" y="6452192"/>
            <a:ext cx="5202065" cy="38010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https://shap.readthedocs.io/en/latest/index.html</a:t>
            </a:r>
            <a:endParaRPr lang="ru-RU" dirty="0">
              <a:solidFill>
                <a:schemeClr val="bg1"/>
              </a:solidFill>
            </a:endParaRPr>
          </a:p>
        </p:txBody>
      </p:sp>
      <p:grpSp>
        <p:nvGrpSpPr>
          <p:cNvPr id="11" name="Группа 10"/>
          <p:cNvGrpSpPr/>
          <p:nvPr/>
        </p:nvGrpSpPr>
        <p:grpSpPr>
          <a:xfrm>
            <a:off x="382171" y="1567746"/>
            <a:ext cx="3591307" cy="2312550"/>
            <a:chOff x="277306" y="1880834"/>
            <a:chExt cx="3591307" cy="2312550"/>
          </a:xfrm>
        </p:grpSpPr>
        <p:sp>
          <p:nvSpPr>
            <p:cNvPr id="10" name="Прямоугольник 9"/>
            <p:cNvSpPr/>
            <p:nvPr/>
          </p:nvSpPr>
          <p:spPr>
            <a:xfrm>
              <a:off x="277306" y="1924302"/>
              <a:ext cx="3591307" cy="218170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4" name="Рисунок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8546" y="1880834"/>
              <a:ext cx="3468825" cy="2312550"/>
            </a:xfrm>
            <a:prstGeom prst="rect">
              <a:avLst/>
            </a:prstGeom>
          </p:spPr>
        </p:pic>
      </p:grp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A764042A-EC52-463E-A7A7-164C646B1A2A}"/>
              </a:ext>
            </a:extLst>
          </p:cNvPr>
          <p:cNvSpPr/>
          <p:nvPr/>
        </p:nvSpPr>
        <p:spPr>
          <a:xfrm>
            <a:off x="158320" y="1044526"/>
            <a:ext cx="435149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spc="-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Для линейной модели</a:t>
            </a:r>
            <a:endParaRPr lang="ru-RU" sz="28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grpSp>
        <p:nvGrpSpPr>
          <p:cNvPr id="20" name="Группа 19"/>
          <p:cNvGrpSpPr/>
          <p:nvPr/>
        </p:nvGrpSpPr>
        <p:grpSpPr>
          <a:xfrm>
            <a:off x="382169" y="4006176"/>
            <a:ext cx="3591307" cy="2291204"/>
            <a:chOff x="338546" y="4293210"/>
            <a:chExt cx="3591307" cy="2291204"/>
          </a:xfrm>
        </p:grpSpPr>
        <p:sp>
          <p:nvSpPr>
            <p:cNvPr id="17" name="Прямоугольник 16"/>
            <p:cNvSpPr/>
            <p:nvPr/>
          </p:nvSpPr>
          <p:spPr>
            <a:xfrm>
              <a:off x="338546" y="4293210"/>
              <a:ext cx="3591307" cy="218170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6" name="Рисунок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15796" y="4293210"/>
              <a:ext cx="3436806" cy="2291204"/>
            </a:xfrm>
            <a:prstGeom prst="rect">
              <a:avLst/>
            </a:prstGeom>
          </p:spPr>
        </p:pic>
      </p:grpSp>
      <p:grpSp>
        <p:nvGrpSpPr>
          <p:cNvPr id="19" name="Группа 18"/>
          <p:cNvGrpSpPr/>
          <p:nvPr/>
        </p:nvGrpSpPr>
        <p:grpSpPr>
          <a:xfrm>
            <a:off x="7387052" y="2196353"/>
            <a:ext cx="4493105" cy="2772022"/>
            <a:chOff x="5888998" y="1980931"/>
            <a:chExt cx="6060404" cy="3676449"/>
          </a:xfrm>
        </p:grpSpPr>
        <p:sp>
          <p:nvSpPr>
            <p:cNvPr id="18" name="Прямоугольник 17"/>
            <p:cNvSpPr/>
            <p:nvPr/>
          </p:nvSpPr>
          <p:spPr>
            <a:xfrm>
              <a:off x="5950240" y="1980931"/>
              <a:ext cx="5999162" cy="36071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7" name="Рисунок 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88998" y="2018167"/>
              <a:ext cx="6060404" cy="3639213"/>
            </a:xfrm>
            <a:prstGeom prst="rect">
              <a:avLst/>
            </a:prstGeom>
          </p:spPr>
        </p:pic>
      </p:grpSp>
      <p:grpSp>
        <p:nvGrpSpPr>
          <p:cNvPr id="16" name="Группа 15"/>
          <p:cNvGrpSpPr/>
          <p:nvPr/>
        </p:nvGrpSpPr>
        <p:grpSpPr>
          <a:xfrm>
            <a:off x="4299230" y="2512682"/>
            <a:ext cx="2876942" cy="2260498"/>
            <a:chOff x="4509811" y="3840002"/>
            <a:chExt cx="3218705" cy="2529031"/>
          </a:xfrm>
        </p:grpSpPr>
        <p:sp>
          <p:nvSpPr>
            <p:cNvPr id="5" name="Прямоугольник 4"/>
            <p:cNvSpPr/>
            <p:nvPr/>
          </p:nvSpPr>
          <p:spPr>
            <a:xfrm>
              <a:off x="4509811" y="3840002"/>
              <a:ext cx="3218705" cy="251634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2" name="Рисунок 1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555042" y="3901443"/>
              <a:ext cx="3115332" cy="24675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08199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88F4C9D-76F1-44A5-8E0D-429814420D90}" type="slidenum">
              <a:rPr lang="ru-RU" smtClean="0"/>
              <a:pPr/>
              <a:t>33</a:t>
            </a:fld>
            <a:endParaRPr lang="ru-RU" sz="2394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34" y="1"/>
            <a:ext cx="1765331" cy="1118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39334" y="882428"/>
            <a:ext cx="12160956" cy="21649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5" name="Заголовок 1"/>
          <p:cNvSpPr txBox="1">
            <a:spLocks/>
          </p:cNvSpPr>
          <p:nvPr/>
        </p:nvSpPr>
        <p:spPr>
          <a:xfrm>
            <a:off x="1804666" y="978668"/>
            <a:ext cx="7900711" cy="825631"/>
          </a:xfrm>
          <a:prstGeom prst="rect">
            <a:avLst/>
          </a:prstGeom>
        </p:spPr>
        <p:txBody>
          <a:bodyPr vert="horz" lIns="91207" tIns="45604" rIns="91207" bIns="45604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3192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242802B-4644-4E88-AA5E-0EA6F0887BE9}"/>
              </a:ext>
            </a:extLst>
          </p:cNvPr>
          <p:cNvSpPr/>
          <p:nvPr/>
        </p:nvSpPr>
        <p:spPr>
          <a:xfrm>
            <a:off x="11566448" y="138246"/>
            <a:ext cx="313709" cy="5218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793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793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5" name="Заголовок 1"/>
          <p:cNvSpPr>
            <a:spLocks noGrp="1"/>
          </p:cNvSpPr>
          <p:nvPr>
            <p:ph type="title" idx="4294967295"/>
          </p:nvPr>
        </p:nvSpPr>
        <p:spPr>
          <a:xfrm>
            <a:off x="544224" y="90206"/>
            <a:ext cx="11405178" cy="761656"/>
          </a:xfrm>
          <a:prstGeom prst="rect">
            <a:avLst/>
          </a:prstGeom>
        </p:spPr>
        <p:txBody>
          <a:bodyPr/>
          <a:lstStyle/>
          <a:p>
            <a:pPr algn="ctr">
              <a:buNone/>
            </a:pPr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SHAP (</a:t>
            </a:r>
            <a:r>
              <a:rPr lang="en-US" sz="32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SHapley</a:t>
            </a:r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 Additive </a:t>
            </a:r>
            <a:r>
              <a:rPr lang="en-US" sz="32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exPlanation</a:t>
            </a:r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)</a:t>
            </a:r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3771320" y="6452192"/>
            <a:ext cx="5202065" cy="38010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https://shap.readthedocs.io/en/latest/index.html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A764042A-EC52-463E-A7A7-164C646B1A2A}"/>
              </a:ext>
            </a:extLst>
          </p:cNvPr>
          <p:cNvSpPr/>
          <p:nvPr/>
        </p:nvSpPr>
        <p:spPr>
          <a:xfrm>
            <a:off x="158320" y="1044526"/>
            <a:ext cx="518464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spc="-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Для условных </a:t>
            </a:r>
            <a:r>
              <a:rPr lang="ru-RU" sz="2800" spc="-1" dirty="0" err="1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бустингов</a:t>
            </a:r>
            <a:endParaRPr lang="ru-RU" sz="28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grpSp>
        <p:nvGrpSpPr>
          <p:cNvPr id="23" name="Группа 22"/>
          <p:cNvGrpSpPr/>
          <p:nvPr/>
        </p:nvGrpSpPr>
        <p:grpSpPr>
          <a:xfrm>
            <a:off x="1128030" y="1601223"/>
            <a:ext cx="3245223" cy="2102489"/>
            <a:chOff x="663388" y="2339787"/>
            <a:chExt cx="5235388" cy="3388660"/>
          </a:xfrm>
        </p:grpSpPr>
        <p:sp>
          <p:nvSpPr>
            <p:cNvPr id="22" name="Прямоугольник 21"/>
            <p:cNvSpPr/>
            <p:nvPr/>
          </p:nvSpPr>
          <p:spPr>
            <a:xfrm>
              <a:off x="663388" y="2339787"/>
              <a:ext cx="5235388" cy="33886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21" name="Рисунок 2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32998" y="2339787"/>
              <a:ext cx="5116191" cy="3327313"/>
            </a:xfrm>
            <a:prstGeom prst="rect">
              <a:avLst/>
            </a:prstGeom>
          </p:spPr>
        </p:pic>
      </p:grpSp>
      <p:grpSp>
        <p:nvGrpSpPr>
          <p:cNvPr id="27" name="Группа 26"/>
          <p:cNvGrpSpPr/>
          <p:nvPr/>
        </p:nvGrpSpPr>
        <p:grpSpPr>
          <a:xfrm>
            <a:off x="1173938" y="3958159"/>
            <a:ext cx="2989585" cy="2301079"/>
            <a:chOff x="544224" y="4159894"/>
            <a:chExt cx="3382317" cy="2603364"/>
          </a:xfrm>
        </p:grpSpPr>
        <p:sp>
          <p:nvSpPr>
            <p:cNvPr id="26" name="Прямоугольник 25"/>
            <p:cNvSpPr/>
            <p:nvPr/>
          </p:nvSpPr>
          <p:spPr>
            <a:xfrm>
              <a:off x="544224" y="4201676"/>
              <a:ext cx="3382317" cy="2519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24" name="Рисунок 2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54371" y="4159894"/>
              <a:ext cx="3372170" cy="2603364"/>
            </a:xfrm>
            <a:prstGeom prst="rect">
              <a:avLst/>
            </a:prstGeom>
          </p:spPr>
        </p:pic>
      </p:grpSp>
      <p:grpSp>
        <p:nvGrpSpPr>
          <p:cNvPr id="30" name="Группа 29"/>
          <p:cNvGrpSpPr/>
          <p:nvPr/>
        </p:nvGrpSpPr>
        <p:grpSpPr>
          <a:xfrm>
            <a:off x="6409765" y="1081777"/>
            <a:ext cx="4365265" cy="2466686"/>
            <a:chOff x="4819738" y="1500816"/>
            <a:chExt cx="6018591" cy="3517380"/>
          </a:xfrm>
        </p:grpSpPr>
        <p:sp>
          <p:nvSpPr>
            <p:cNvPr id="29" name="Прямоугольник 28"/>
            <p:cNvSpPr/>
            <p:nvPr/>
          </p:nvSpPr>
          <p:spPr>
            <a:xfrm>
              <a:off x="4819738" y="1518152"/>
              <a:ext cx="6018591" cy="34504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28" name="Рисунок 2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819738" y="1500816"/>
              <a:ext cx="5857513" cy="3517380"/>
            </a:xfrm>
            <a:prstGeom prst="rect">
              <a:avLst/>
            </a:prstGeom>
          </p:spPr>
        </p:pic>
      </p:grpSp>
      <p:grpSp>
        <p:nvGrpSpPr>
          <p:cNvPr id="33" name="Группа 32"/>
          <p:cNvGrpSpPr/>
          <p:nvPr/>
        </p:nvGrpSpPr>
        <p:grpSpPr>
          <a:xfrm>
            <a:off x="6409764" y="3659750"/>
            <a:ext cx="4555172" cy="2618159"/>
            <a:chOff x="6409764" y="3659750"/>
            <a:chExt cx="4555172" cy="2618159"/>
          </a:xfrm>
        </p:grpSpPr>
        <p:sp>
          <p:nvSpPr>
            <p:cNvPr id="32" name="Прямоугольник 31"/>
            <p:cNvSpPr/>
            <p:nvPr/>
          </p:nvSpPr>
          <p:spPr>
            <a:xfrm>
              <a:off x="6409764" y="3668850"/>
              <a:ext cx="4555171" cy="255345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31" name="Рисунок 30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409765" y="3659750"/>
              <a:ext cx="4555171" cy="261815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76629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88F4C9D-76F1-44A5-8E0D-429814420D90}" type="slidenum">
              <a:rPr lang="ru-RU" smtClean="0"/>
              <a:pPr/>
              <a:t>34</a:t>
            </a:fld>
            <a:endParaRPr lang="ru-RU" sz="2394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34" y="1"/>
            <a:ext cx="1765331" cy="1118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39334" y="882428"/>
            <a:ext cx="12160956" cy="21649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242802B-4644-4E88-AA5E-0EA6F0887BE9}"/>
              </a:ext>
            </a:extLst>
          </p:cNvPr>
          <p:cNvSpPr/>
          <p:nvPr/>
        </p:nvSpPr>
        <p:spPr>
          <a:xfrm>
            <a:off x="11566448" y="138246"/>
            <a:ext cx="313709" cy="5218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793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793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>
            <a:extLst>
              <a:ext uri="{FF2B5EF4-FFF2-40B4-BE49-F238E27FC236}">
                <a16:creationId xmlns:a16="http://schemas.microsoft.com/office/drawing/2014/main" id="{C750D80A-1143-7B59-FA36-CC82C2739814}"/>
              </a:ext>
            </a:extLst>
          </p:cNvPr>
          <p:cNvSpPr txBox="1">
            <a:spLocks/>
          </p:cNvSpPr>
          <p:nvPr/>
        </p:nvSpPr>
        <p:spPr>
          <a:xfrm>
            <a:off x="1804665" y="198757"/>
            <a:ext cx="9360386" cy="48491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ru-RU" sz="32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Поиграемся в анализ интерпретации</a:t>
            </a:r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4423" y="1985818"/>
            <a:ext cx="4746584" cy="3315854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8622" y="2081383"/>
            <a:ext cx="6273506" cy="321105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BCDFFBE-CA61-FA8B-FB64-B8D89793103B}"/>
              </a:ext>
            </a:extLst>
          </p:cNvPr>
          <p:cNvSpPr txBox="1"/>
          <p:nvPr/>
        </p:nvSpPr>
        <p:spPr>
          <a:xfrm>
            <a:off x="1989859" y="1505451"/>
            <a:ext cx="292388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spc="-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Линейная модель</a:t>
            </a:r>
            <a:endParaRPr lang="ru-RU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BCDFFBE-CA61-FA8B-FB64-B8D89793103B}"/>
              </a:ext>
            </a:extLst>
          </p:cNvPr>
          <p:cNvSpPr txBox="1"/>
          <p:nvPr/>
        </p:nvSpPr>
        <p:spPr>
          <a:xfrm>
            <a:off x="8302913" y="1528542"/>
            <a:ext cx="292388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spc="-1" dirty="0" err="1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CatBoost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97835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3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88F4C9D-76F1-44A5-8E0D-429814420D90}" type="slidenum">
              <a:rPr lang="ru-RU" smtClean="0"/>
              <a:pPr/>
              <a:t>35</a:t>
            </a:fld>
            <a:endParaRPr lang="ru-RU" sz="2394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34" y="1"/>
            <a:ext cx="1765331" cy="1118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39334" y="882428"/>
            <a:ext cx="12160956" cy="21649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242802B-4644-4E88-AA5E-0EA6F0887BE9}"/>
              </a:ext>
            </a:extLst>
          </p:cNvPr>
          <p:cNvSpPr/>
          <p:nvPr/>
        </p:nvSpPr>
        <p:spPr>
          <a:xfrm>
            <a:off x="11566448" y="138246"/>
            <a:ext cx="313709" cy="5218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793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793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>
            <a:extLst>
              <a:ext uri="{FF2B5EF4-FFF2-40B4-BE49-F238E27FC236}">
                <a16:creationId xmlns:a16="http://schemas.microsoft.com/office/drawing/2014/main" id="{C750D80A-1143-7B59-FA36-CC82C2739814}"/>
              </a:ext>
            </a:extLst>
          </p:cNvPr>
          <p:cNvSpPr txBox="1">
            <a:spLocks/>
          </p:cNvSpPr>
          <p:nvPr/>
        </p:nvSpPr>
        <p:spPr>
          <a:xfrm>
            <a:off x="1595717" y="198757"/>
            <a:ext cx="10481663" cy="48491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ru-RU" sz="24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А еще наконец завезли </a:t>
            </a:r>
            <a:r>
              <a:rPr lang="en-US" sz="24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Importance </a:t>
            </a:r>
            <a:r>
              <a:rPr lang="ru-RU" sz="24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для разных классов</a:t>
            </a:r>
            <a:endParaRPr lang="ru-RU" sz="24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6632" y="1016001"/>
            <a:ext cx="6003409" cy="5630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998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88F4C9D-76F1-44A5-8E0D-429814420D90}" type="slidenum">
              <a:rPr lang="ru-RU" smtClean="0"/>
              <a:pPr/>
              <a:t>36</a:t>
            </a:fld>
            <a:endParaRPr lang="ru-RU" sz="2394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34" y="1"/>
            <a:ext cx="1765331" cy="1118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39334" y="882428"/>
            <a:ext cx="12160956" cy="21649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242802B-4644-4E88-AA5E-0EA6F0887BE9}"/>
              </a:ext>
            </a:extLst>
          </p:cNvPr>
          <p:cNvSpPr/>
          <p:nvPr/>
        </p:nvSpPr>
        <p:spPr>
          <a:xfrm>
            <a:off x="11566448" y="138246"/>
            <a:ext cx="313709" cy="5218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793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793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>
            <a:extLst>
              <a:ext uri="{FF2B5EF4-FFF2-40B4-BE49-F238E27FC236}">
                <a16:creationId xmlns:a16="http://schemas.microsoft.com/office/drawing/2014/main" id="{C750D80A-1143-7B59-FA36-CC82C2739814}"/>
              </a:ext>
            </a:extLst>
          </p:cNvPr>
          <p:cNvSpPr txBox="1">
            <a:spLocks/>
          </p:cNvSpPr>
          <p:nvPr/>
        </p:nvSpPr>
        <p:spPr>
          <a:xfrm>
            <a:off x="1595717" y="198757"/>
            <a:ext cx="10481663" cy="48491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ru-RU" sz="24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Ну и другие модальности</a:t>
            </a:r>
            <a:endParaRPr lang="ru-RU" sz="24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4">
            <a:clrChange>
              <a:clrFrom>
                <a:srgbClr val="383838"/>
              </a:clrFrom>
              <a:clrTo>
                <a:srgbClr val="38383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5564" y="1830781"/>
            <a:ext cx="8423564" cy="2918363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52577" y="1357745"/>
            <a:ext cx="3229883" cy="3943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511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88F4C9D-76F1-44A5-8E0D-429814420D90}" type="slidenum">
              <a:rPr lang="ru-RU" smtClean="0"/>
              <a:pPr/>
              <a:t>37</a:t>
            </a:fld>
            <a:endParaRPr lang="ru-RU" sz="2394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34" y="1"/>
            <a:ext cx="1765331" cy="1118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39334" y="882428"/>
            <a:ext cx="12160956" cy="21649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5" name="Заголовок 1"/>
          <p:cNvSpPr txBox="1">
            <a:spLocks/>
          </p:cNvSpPr>
          <p:nvPr/>
        </p:nvSpPr>
        <p:spPr>
          <a:xfrm>
            <a:off x="1804666" y="978668"/>
            <a:ext cx="7900711" cy="825631"/>
          </a:xfrm>
          <a:prstGeom prst="rect">
            <a:avLst/>
          </a:prstGeom>
        </p:spPr>
        <p:txBody>
          <a:bodyPr vert="horz" lIns="91207" tIns="45604" rIns="91207" bIns="45604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3192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A764042A-EC52-463E-A7A7-164C646B1A2A}"/>
              </a:ext>
            </a:extLst>
          </p:cNvPr>
          <p:cNvSpPr/>
          <p:nvPr/>
        </p:nvSpPr>
        <p:spPr>
          <a:xfrm>
            <a:off x="922000" y="1696478"/>
            <a:ext cx="10644448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spc="-1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Анализ самих моделей</a:t>
            </a:r>
          </a:p>
          <a:p>
            <a:endParaRPr lang="ru-RU" sz="2800" spc="-1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800" spc="-1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Анализ результатов модели</a:t>
            </a:r>
          </a:p>
          <a:p>
            <a:endParaRPr lang="ru-RU" sz="2800" spc="-1" dirty="0" smtClean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sz="2800" spc="-1" dirty="0" err="1" smtClean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phik</a:t>
            </a:r>
            <a:r>
              <a:rPr lang="en-US" sz="2800" spc="-1" dirty="0" smtClean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800" spc="-1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– </a:t>
            </a:r>
            <a:r>
              <a:rPr lang="ru-RU" sz="2800" spc="-1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модная корреляция</a:t>
            </a:r>
            <a:endParaRPr lang="en-US" sz="2800" spc="-1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ru-RU" sz="28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sz="2800" spc="-1" dirty="0" err="1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Shap</a:t>
            </a:r>
            <a:r>
              <a:rPr lang="en-US" sz="2800" spc="-1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– </a:t>
            </a:r>
            <a:r>
              <a:rPr lang="ru-RU" sz="2800" spc="-1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модные </a:t>
            </a:r>
            <a:r>
              <a:rPr lang="en-US" sz="2800" spc="-1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feature importance</a:t>
            </a:r>
          </a:p>
          <a:p>
            <a:endParaRPr lang="en-US" sz="2800" spc="-1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sz="2800" b="1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Lime – </a:t>
            </a:r>
            <a:r>
              <a:rPr lang="ru-RU" sz="2800" b="1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интересные веса</a:t>
            </a:r>
          </a:p>
          <a:p>
            <a:endParaRPr lang="ru-RU" sz="2800" b="1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242802B-4644-4E88-AA5E-0EA6F0887BE9}"/>
              </a:ext>
            </a:extLst>
          </p:cNvPr>
          <p:cNvSpPr/>
          <p:nvPr/>
        </p:nvSpPr>
        <p:spPr>
          <a:xfrm>
            <a:off x="11566448" y="138246"/>
            <a:ext cx="313709" cy="5218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793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793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" name="Нижний колонтитул 6">
            <a:extLst>
              <a:ext uri="{FF2B5EF4-FFF2-40B4-BE49-F238E27FC236}">
                <a16:creationId xmlns:a16="http://schemas.microsoft.com/office/drawing/2014/main" id="{31B83413-42AB-9665-7583-E8047FDC61C5}"/>
              </a:ext>
            </a:extLst>
          </p:cNvPr>
          <p:cNvSpPr txBox="1">
            <a:spLocks/>
          </p:cNvSpPr>
          <p:nvPr/>
        </p:nvSpPr>
        <p:spPr>
          <a:xfrm>
            <a:off x="3143672" y="176904"/>
            <a:ext cx="7704856" cy="48491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Содержание</a:t>
            </a:r>
          </a:p>
        </p:txBody>
      </p:sp>
    </p:spTree>
    <p:extLst>
      <p:ext uri="{BB962C8B-B14F-4D97-AF65-F5344CB8AC3E}">
        <p14:creationId xmlns:p14="http://schemas.microsoft.com/office/powerpoint/2010/main" val="908262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88F4C9D-76F1-44A5-8E0D-429814420D90}" type="slidenum">
              <a:rPr lang="ru-RU" smtClean="0"/>
              <a:pPr/>
              <a:t>38</a:t>
            </a:fld>
            <a:endParaRPr lang="ru-RU" sz="2394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34" y="1"/>
            <a:ext cx="1765331" cy="1118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39334" y="882428"/>
            <a:ext cx="12160956" cy="21649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5" name="Заголовок 1"/>
          <p:cNvSpPr txBox="1">
            <a:spLocks/>
          </p:cNvSpPr>
          <p:nvPr/>
        </p:nvSpPr>
        <p:spPr>
          <a:xfrm>
            <a:off x="1804666" y="978668"/>
            <a:ext cx="7900711" cy="825631"/>
          </a:xfrm>
          <a:prstGeom prst="rect">
            <a:avLst/>
          </a:prstGeom>
        </p:spPr>
        <p:txBody>
          <a:bodyPr vert="horz" lIns="91207" tIns="45604" rIns="91207" bIns="45604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3192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242802B-4644-4E88-AA5E-0EA6F0887BE9}"/>
              </a:ext>
            </a:extLst>
          </p:cNvPr>
          <p:cNvSpPr/>
          <p:nvPr/>
        </p:nvSpPr>
        <p:spPr>
          <a:xfrm>
            <a:off x="11566448" y="138246"/>
            <a:ext cx="313709" cy="5218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793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793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5" name="Заголовок 1"/>
          <p:cNvSpPr>
            <a:spLocks noGrp="1"/>
          </p:cNvSpPr>
          <p:nvPr>
            <p:ph type="title" idx="4294967295"/>
          </p:nvPr>
        </p:nvSpPr>
        <p:spPr>
          <a:xfrm>
            <a:off x="1804664" y="90206"/>
            <a:ext cx="8755759" cy="761656"/>
          </a:xfrm>
          <a:prstGeom prst="rect">
            <a:avLst/>
          </a:prstGeom>
        </p:spPr>
        <p:txBody>
          <a:bodyPr/>
          <a:lstStyle/>
          <a:p>
            <a:pPr algn="ctr">
              <a:buNone/>
            </a:pPr>
            <a:r>
              <a:rPr lang="en-US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Local interpretable model-agnostic </a:t>
            </a:r>
            <a:r>
              <a:rPr lang="en-US" sz="24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explanation</a:t>
            </a:r>
            <a:endParaRPr lang="ru-RU" sz="24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2029291" y="5478059"/>
            <a:ext cx="8181041" cy="12434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Ribeiro, Marco </a:t>
            </a:r>
            <a:r>
              <a:rPr lang="en-US" dirty="0" err="1">
                <a:solidFill>
                  <a:schemeClr val="bg1"/>
                </a:solidFill>
              </a:rPr>
              <a:t>Tulio</a:t>
            </a:r>
            <a:r>
              <a:rPr lang="en-US" dirty="0">
                <a:solidFill>
                  <a:schemeClr val="bg1"/>
                </a:solidFill>
              </a:rPr>
              <a:t>, Sameer Singh, and Carlos </a:t>
            </a:r>
            <a:r>
              <a:rPr lang="en-US" dirty="0" err="1">
                <a:solidFill>
                  <a:schemeClr val="bg1"/>
                </a:solidFill>
              </a:rPr>
              <a:t>Guestrin</a:t>
            </a:r>
            <a:r>
              <a:rPr lang="en-US" dirty="0">
                <a:solidFill>
                  <a:schemeClr val="bg1"/>
                </a:solidFill>
              </a:rPr>
              <a:t>. “Why should I trust you?: Explaining the predictions of any classifier.” Proceedings of the 22nd ACM SIGKDD international conference on knowledge discovery and data mining. ACM (</a:t>
            </a:r>
            <a:r>
              <a:rPr lang="en-US" dirty="0" smtClean="0">
                <a:solidFill>
                  <a:schemeClr val="bg1"/>
                </a:solidFill>
              </a:rPr>
              <a:t>2016 https</a:t>
            </a:r>
            <a:r>
              <a:rPr lang="en-US" dirty="0">
                <a:solidFill>
                  <a:schemeClr val="bg1"/>
                </a:solidFill>
              </a:rPr>
              <a:t>://arxiv.org/pdf/1602.04938.pdf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946972" y="660135"/>
            <a:ext cx="6573322" cy="3960252"/>
          </a:xfrm>
          <a:prstGeom prst="rect">
            <a:avLst/>
          </a:prstGeom>
        </p:spPr>
      </p:pic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A764042A-EC52-463E-A7A7-164C646B1A2A}"/>
              </a:ext>
            </a:extLst>
          </p:cNvPr>
          <p:cNvSpPr/>
          <p:nvPr/>
        </p:nvSpPr>
        <p:spPr>
          <a:xfrm>
            <a:off x="224119" y="1388800"/>
            <a:ext cx="554915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spc="-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0.1 Обучить произвольную модель</a:t>
            </a:r>
          </a:p>
          <a:p>
            <a:r>
              <a:rPr lang="ru-RU" sz="2400" spc="-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0.2 Выбрать точку для которой мы хотим понять предсказание</a:t>
            </a:r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A764042A-EC52-463E-A7A7-164C646B1A2A}"/>
              </a:ext>
            </a:extLst>
          </p:cNvPr>
          <p:cNvSpPr/>
          <p:nvPr/>
        </p:nvSpPr>
        <p:spPr>
          <a:xfrm>
            <a:off x="39334" y="3354402"/>
            <a:ext cx="7087607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Clr>
                <a:schemeClr val="bg1"/>
              </a:buClr>
              <a:buAutoNum type="arabicPeriod"/>
            </a:pPr>
            <a:r>
              <a:rPr lang="ru-RU" sz="2000" spc="-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Сделать выборку по </a:t>
            </a:r>
            <a:r>
              <a:rPr lang="en-US" sz="2000" spc="-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N </a:t>
            </a:r>
            <a:r>
              <a:rPr lang="ru-RU" sz="2000" spc="-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примерам</a:t>
            </a:r>
          </a:p>
          <a:p>
            <a:pPr marL="457200" indent="-457200">
              <a:buClr>
                <a:schemeClr val="bg1"/>
              </a:buClr>
              <a:buAutoNum type="arabicPeriod"/>
            </a:pPr>
            <a:r>
              <a:rPr lang="ru-RU" sz="2000" spc="-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Взвесить по близости к точке из 0.2</a:t>
            </a:r>
          </a:p>
          <a:p>
            <a:pPr marL="457200" indent="-457200">
              <a:buClr>
                <a:schemeClr val="bg1"/>
              </a:buClr>
              <a:buAutoNum type="arabicPeriod"/>
            </a:pPr>
            <a:r>
              <a:rPr lang="ru-RU" sz="2000" spc="-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Обучить </a:t>
            </a:r>
            <a:r>
              <a:rPr lang="ru-RU" sz="2000" spc="-1" dirty="0" err="1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обЪясняЕмую</a:t>
            </a:r>
            <a:r>
              <a:rPr lang="ru-RU" sz="2000" spc="-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модель </a:t>
            </a:r>
            <a:br>
              <a:rPr lang="ru-RU" sz="2000" spc="-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ru-RU" sz="2000" spc="-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(линейные </a:t>
            </a:r>
            <a:r>
              <a:rPr lang="en-US" sz="2000" spc="-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LASSO</a:t>
            </a:r>
            <a:r>
              <a:rPr lang="ru-RU" sz="2000" spc="-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, неглубокие деревья)</a:t>
            </a:r>
          </a:p>
          <a:p>
            <a:pPr marL="457200" indent="-457200">
              <a:buClr>
                <a:schemeClr val="bg1"/>
              </a:buClr>
              <a:buAutoNum type="arabicPeriod"/>
            </a:pPr>
            <a:r>
              <a:rPr lang="ru-RU" sz="2000" spc="-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???</a:t>
            </a:r>
          </a:p>
          <a:p>
            <a:pPr marL="457200" indent="-457200">
              <a:buClr>
                <a:schemeClr val="bg1"/>
              </a:buClr>
              <a:buAutoNum type="arabicPeriod"/>
            </a:pPr>
            <a:r>
              <a:rPr lang="en-US" sz="2000" spc="-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Profit</a:t>
            </a:r>
            <a:endParaRPr lang="ru-RU" sz="20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9569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88F4C9D-76F1-44A5-8E0D-429814420D90}" type="slidenum">
              <a:rPr lang="ru-RU" smtClean="0"/>
              <a:pPr/>
              <a:t>39</a:t>
            </a:fld>
            <a:endParaRPr lang="ru-RU" sz="2394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34" y="1"/>
            <a:ext cx="1765331" cy="1118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39334" y="882428"/>
            <a:ext cx="12160956" cy="21649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5" name="Заголовок 1"/>
          <p:cNvSpPr txBox="1">
            <a:spLocks/>
          </p:cNvSpPr>
          <p:nvPr/>
        </p:nvSpPr>
        <p:spPr>
          <a:xfrm>
            <a:off x="1804666" y="978668"/>
            <a:ext cx="7900711" cy="825631"/>
          </a:xfrm>
          <a:prstGeom prst="rect">
            <a:avLst/>
          </a:prstGeom>
        </p:spPr>
        <p:txBody>
          <a:bodyPr vert="horz" lIns="91207" tIns="45604" rIns="91207" bIns="45604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3192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242802B-4644-4E88-AA5E-0EA6F0887BE9}"/>
              </a:ext>
            </a:extLst>
          </p:cNvPr>
          <p:cNvSpPr/>
          <p:nvPr/>
        </p:nvSpPr>
        <p:spPr>
          <a:xfrm>
            <a:off x="11566448" y="138246"/>
            <a:ext cx="313709" cy="5218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793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793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5" name="Заголовок 1"/>
          <p:cNvSpPr>
            <a:spLocks noGrp="1"/>
          </p:cNvSpPr>
          <p:nvPr>
            <p:ph type="title" idx="4294967295"/>
          </p:nvPr>
        </p:nvSpPr>
        <p:spPr>
          <a:xfrm>
            <a:off x="1804664" y="90206"/>
            <a:ext cx="8755759" cy="761656"/>
          </a:xfrm>
          <a:prstGeom prst="rect">
            <a:avLst/>
          </a:prstGeom>
        </p:spPr>
        <p:txBody>
          <a:bodyPr/>
          <a:lstStyle/>
          <a:p>
            <a:pPr algn="ctr">
              <a:buNone/>
            </a:pPr>
            <a:r>
              <a:rPr lang="en-US" sz="32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LIME</a:t>
            </a:r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5547" y="1278680"/>
            <a:ext cx="4941407" cy="4941407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2316630" y="6531424"/>
            <a:ext cx="8181041" cy="380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https://christophm.github.io/interpretable-ml-book/lime.html</a:t>
            </a:r>
          </a:p>
        </p:txBody>
      </p:sp>
    </p:spTree>
    <p:extLst>
      <p:ext uri="{BB962C8B-B14F-4D97-AF65-F5344CB8AC3E}">
        <p14:creationId xmlns:p14="http://schemas.microsoft.com/office/powerpoint/2010/main" val="2093989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88F4C9D-76F1-44A5-8E0D-429814420D90}" type="slidenum">
              <a:rPr lang="ru-RU" smtClean="0"/>
              <a:pPr/>
              <a:t>4</a:t>
            </a:fld>
            <a:endParaRPr lang="ru-RU" sz="2394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34" y="1"/>
            <a:ext cx="1765331" cy="1118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39334" y="882428"/>
            <a:ext cx="12160956" cy="21649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5" name="Заголовок 1"/>
          <p:cNvSpPr txBox="1">
            <a:spLocks/>
          </p:cNvSpPr>
          <p:nvPr/>
        </p:nvSpPr>
        <p:spPr>
          <a:xfrm>
            <a:off x="1804666" y="978668"/>
            <a:ext cx="7900711" cy="825631"/>
          </a:xfrm>
          <a:prstGeom prst="rect">
            <a:avLst/>
          </a:prstGeom>
        </p:spPr>
        <p:txBody>
          <a:bodyPr vert="horz" lIns="91207" tIns="45604" rIns="91207" bIns="45604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3192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A764042A-EC52-463E-A7A7-164C646B1A2A}"/>
              </a:ext>
            </a:extLst>
          </p:cNvPr>
          <p:cNvSpPr/>
          <p:nvPr/>
        </p:nvSpPr>
        <p:spPr>
          <a:xfrm>
            <a:off x="922000" y="1696478"/>
            <a:ext cx="10644448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b="1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Анализ самих моделей</a:t>
            </a:r>
          </a:p>
          <a:p>
            <a:endParaRPr lang="ru-RU" sz="2800" spc="-1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800" spc="-1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Анализ результатов модели</a:t>
            </a:r>
          </a:p>
          <a:p>
            <a:endParaRPr lang="ru-RU" sz="2800" spc="-1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800" spc="-1" dirty="0" err="1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phik</a:t>
            </a:r>
            <a:r>
              <a:rPr lang="ru-RU" sz="2800" spc="-1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– модная корреляция</a:t>
            </a:r>
          </a:p>
          <a:p>
            <a:endParaRPr lang="ru-RU" sz="2800" spc="-1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800" spc="-1" dirty="0" err="1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Shap</a:t>
            </a:r>
            <a:r>
              <a:rPr lang="ru-RU" sz="2800" spc="-1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– модные </a:t>
            </a:r>
            <a:r>
              <a:rPr lang="ru-RU" sz="2800" spc="-1" dirty="0" err="1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feature</a:t>
            </a:r>
            <a:r>
              <a:rPr lang="ru-RU" sz="2800" spc="-1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u-RU" sz="2800" spc="-1" dirty="0" err="1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importance</a:t>
            </a:r>
            <a:endParaRPr lang="ru-RU" sz="2800" spc="-1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ru-RU" sz="2800" spc="-1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800" spc="-1" dirty="0" err="1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Lime</a:t>
            </a:r>
            <a:r>
              <a:rPr lang="ru-RU" sz="2800" spc="-1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– интересные веса</a:t>
            </a:r>
            <a:endParaRPr lang="ru-RU" sz="2800" spc="-1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242802B-4644-4E88-AA5E-0EA6F0887BE9}"/>
              </a:ext>
            </a:extLst>
          </p:cNvPr>
          <p:cNvSpPr/>
          <p:nvPr/>
        </p:nvSpPr>
        <p:spPr>
          <a:xfrm>
            <a:off x="11566448" y="138246"/>
            <a:ext cx="313709" cy="5218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793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793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" name="Нижний колонтитул 6">
            <a:extLst>
              <a:ext uri="{FF2B5EF4-FFF2-40B4-BE49-F238E27FC236}">
                <a16:creationId xmlns:a16="http://schemas.microsoft.com/office/drawing/2014/main" id="{31B83413-42AB-9665-7583-E8047FDC61C5}"/>
              </a:ext>
            </a:extLst>
          </p:cNvPr>
          <p:cNvSpPr txBox="1">
            <a:spLocks/>
          </p:cNvSpPr>
          <p:nvPr/>
        </p:nvSpPr>
        <p:spPr>
          <a:xfrm>
            <a:off x="3143672" y="176904"/>
            <a:ext cx="7704856" cy="48491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Содержание</a:t>
            </a:r>
          </a:p>
        </p:txBody>
      </p:sp>
    </p:spTree>
    <p:extLst>
      <p:ext uri="{BB962C8B-B14F-4D97-AF65-F5344CB8AC3E}">
        <p14:creationId xmlns:p14="http://schemas.microsoft.com/office/powerpoint/2010/main" val="1574783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88F4C9D-76F1-44A5-8E0D-429814420D90}" type="slidenum">
              <a:rPr lang="ru-RU" smtClean="0"/>
              <a:pPr/>
              <a:t>40</a:t>
            </a:fld>
            <a:endParaRPr lang="ru-RU" sz="2394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34" y="1"/>
            <a:ext cx="1765331" cy="1118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39334" y="882428"/>
            <a:ext cx="12160956" cy="21649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242802B-4644-4E88-AA5E-0EA6F0887BE9}"/>
              </a:ext>
            </a:extLst>
          </p:cNvPr>
          <p:cNvSpPr/>
          <p:nvPr/>
        </p:nvSpPr>
        <p:spPr>
          <a:xfrm>
            <a:off x="11566448" y="138246"/>
            <a:ext cx="313709" cy="5218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793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793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5" name="Заголовок 1"/>
          <p:cNvSpPr>
            <a:spLocks noGrp="1"/>
          </p:cNvSpPr>
          <p:nvPr>
            <p:ph type="title" idx="4294967295"/>
          </p:nvPr>
        </p:nvSpPr>
        <p:spPr>
          <a:xfrm>
            <a:off x="544224" y="90206"/>
            <a:ext cx="11405178" cy="761656"/>
          </a:xfrm>
          <a:prstGeom prst="rect">
            <a:avLst/>
          </a:prstGeom>
        </p:spPr>
        <p:txBody>
          <a:bodyPr/>
          <a:lstStyle/>
          <a:p>
            <a:pPr algn="ctr">
              <a:buNone/>
            </a:pPr>
            <a:r>
              <a:rPr lang="ru-RU" sz="32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Картинки</a:t>
            </a:r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0459" y="1611092"/>
            <a:ext cx="8480823" cy="2858092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1500842" y="5597121"/>
            <a:ext cx="9767793" cy="12434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Ribeiro, Marco </a:t>
            </a:r>
            <a:r>
              <a:rPr lang="en-US" dirty="0" err="1">
                <a:solidFill>
                  <a:schemeClr val="bg1"/>
                </a:solidFill>
              </a:rPr>
              <a:t>Tulio</a:t>
            </a:r>
            <a:r>
              <a:rPr lang="en-US" dirty="0">
                <a:solidFill>
                  <a:schemeClr val="bg1"/>
                </a:solidFill>
              </a:rPr>
              <a:t>, Sameer Singh, and Carlos </a:t>
            </a:r>
            <a:r>
              <a:rPr lang="en-US" dirty="0" err="1">
                <a:solidFill>
                  <a:schemeClr val="bg1"/>
                </a:solidFill>
              </a:rPr>
              <a:t>Guestrin</a:t>
            </a:r>
            <a:r>
              <a:rPr lang="en-US" dirty="0">
                <a:solidFill>
                  <a:schemeClr val="bg1"/>
                </a:solidFill>
              </a:rPr>
              <a:t>. “Why should I trust you?: Explaining the predictions of any classifier.” Proceedings of the 22nd ACM SIGKDD international conference on knowledge discovery and data mining. ACM (2016 https://arxiv.org/pdf/1602.04938.pdf</a:t>
            </a: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8545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88F4C9D-76F1-44A5-8E0D-429814420D90}" type="slidenum">
              <a:rPr lang="ru-RU" smtClean="0"/>
              <a:pPr/>
              <a:t>41</a:t>
            </a:fld>
            <a:endParaRPr lang="ru-RU" sz="2394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34" y="1"/>
            <a:ext cx="1765331" cy="1118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39334" y="882428"/>
            <a:ext cx="12160956" cy="21649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242802B-4644-4E88-AA5E-0EA6F0887BE9}"/>
              </a:ext>
            </a:extLst>
          </p:cNvPr>
          <p:cNvSpPr/>
          <p:nvPr/>
        </p:nvSpPr>
        <p:spPr>
          <a:xfrm>
            <a:off x="11566448" y="138246"/>
            <a:ext cx="313709" cy="5218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793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793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5" name="Заголовок 1"/>
          <p:cNvSpPr>
            <a:spLocks noGrp="1"/>
          </p:cNvSpPr>
          <p:nvPr>
            <p:ph type="title" idx="4294967295"/>
          </p:nvPr>
        </p:nvSpPr>
        <p:spPr>
          <a:xfrm>
            <a:off x="544224" y="90206"/>
            <a:ext cx="11405178" cy="761656"/>
          </a:xfrm>
          <a:prstGeom prst="rect">
            <a:avLst/>
          </a:prstGeom>
        </p:spPr>
        <p:txBody>
          <a:bodyPr/>
          <a:lstStyle/>
          <a:p>
            <a:pPr algn="ctr">
              <a:buNone/>
            </a:pPr>
            <a:r>
              <a:rPr lang="ru-RU" sz="32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Картинки</a:t>
            </a:r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131" y="1016315"/>
            <a:ext cx="5848187" cy="1970877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756772" y="3099430"/>
            <a:ext cx="4057276" cy="380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https</a:t>
            </a:r>
            <a:r>
              <a:rPr lang="en-US" dirty="0">
                <a:solidFill>
                  <a:schemeClr val="bg1"/>
                </a:solidFill>
              </a:rPr>
              <a:t>://arxiv.org/pdf/1602.04938.pdf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2050" name="Picture 2" descr="https://raw.githubusercontent.com/marcotcr/lime/master/doc/images/images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955" y="3777390"/>
            <a:ext cx="2075090" cy="2065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300955" y="6356351"/>
            <a:ext cx="3589444" cy="38010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https://github.com/marcotcr/lime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86550" y="1036107"/>
            <a:ext cx="6056039" cy="1754378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16342" y="3086297"/>
            <a:ext cx="3124358" cy="3277566"/>
          </a:xfrm>
          <a:prstGeom prst="rect">
            <a:avLst/>
          </a:prstGeom>
        </p:spPr>
      </p:pic>
      <p:pic>
        <p:nvPicPr>
          <p:cNvPr id="16" name="Рисунок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37018" y="3077748"/>
            <a:ext cx="3228368" cy="3196509"/>
          </a:xfrm>
          <a:prstGeom prst="rect">
            <a:avLst/>
          </a:prstGeom>
        </p:spPr>
      </p:pic>
      <p:sp>
        <p:nvSpPr>
          <p:cNvPr id="17" name="Прямоугольник 16"/>
          <p:cNvSpPr/>
          <p:nvPr/>
        </p:nvSpPr>
        <p:spPr>
          <a:xfrm>
            <a:off x="4041775" y="6310713"/>
            <a:ext cx="8197850" cy="380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800" dirty="0">
                <a:solidFill>
                  <a:schemeClr val="bg1"/>
                </a:solidFill>
              </a:rPr>
              <a:t>https://www.kaggle.com/code/donkeys/explaining-models-with-lime-et-al</a:t>
            </a:r>
          </a:p>
        </p:txBody>
      </p:sp>
    </p:spTree>
    <p:extLst>
      <p:ext uri="{BB962C8B-B14F-4D97-AF65-F5344CB8AC3E}">
        <p14:creationId xmlns:p14="http://schemas.microsoft.com/office/powerpoint/2010/main" val="1254251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4" grpId="0"/>
      <p:bldP spid="2" grpId="0"/>
      <p:bldP spid="17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88F4C9D-76F1-44A5-8E0D-429814420D90}" type="slidenum">
              <a:rPr lang="ru-RU" smtClean="0"/>
              <a:pPr/>
              <a:t>42</a:t>
            </a:fld>
            <a:endParaRPr lang="ru-RU" sz="2394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34" y="1"/>
            <a:ext cx="1765331" cy="1118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39334" y="882428"/>
            <a:ext cx="12160956" cy="21649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5" name="Заголовок 1"/>
          <p:cNvSpPr txBox="1">
            <a:spLocks/>
          </p:cNvSpPr>
          <p:nvPr/>
        </p:nvSpPr>
        <p:spPr>
          <a:xfrm>
            <a:off x="1804666" y="690120"/>
            <a:ext cx="7900711" cy="825631"/>
          </a:xfrm>
          <a:prstGeom prst="rect">
            <a:avLst/>
          </a:prstGeom>
        </p:spPr>
        <p:txBody>
          <a:bodyPr vert="horz" lIns="91207" tIns="45604" rIns="91207" bIns="45604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3192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242802B-4644-4E88-AA5E-0EA6F0887BE9}"/>
              </a:ext>
            </a:extLst>
          </p:cNvPr>
          <p:cNvSpPr/>
          <p:nvPr/>
        </p:nvSpPr>
        <p:spPr>
          <a:xfrm>
            <a:off x="11566448" y="138246"/>
            <a:ext cx="313709" cy="5218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793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793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Нижний колонтитул 6">
            <a:extLst>
              <a:ext uri="{FF2B5EF4-FFF2-40B4-BE49-F238E27FC236}">
                <a16:creationId xmlns:a16="http://schemas.microsoft.com/office/drawing/2014/main" id="{9CF62FE1-CA3D-A645-0ACE-41C066716D28}"/>
              </a:ext>
            </a:extLst>
          </p:cNvPr>
          <p:cNvSpPr txBox="1">
            <a:spLocks/>
          </p:cNvSpPr>
          <p:nvPr/>
        </p:nvSpPr>
        <p:spPr>
          <a:xfrm>
            <a:off x="1863635" y="168732"/>
            <a:ext cx="8091919" cy="48491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Резюме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84D3EF-17A5-DBA5-FA58-C5C31E5060CC}"/>
              </a:ext>
            </a:extLst>
          </p:cNvPr>
          <p:cNvSpPr txBox="1"/>
          <p:nvPr/>
        </p:nvSpPr>
        <p:spPr>
          <a:xfrm>
            <a:off x="252162" y="858313"/>
            <a:ext cx="12057602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-380019"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400" b="1" dirty="0">
                <a:solidFill>
                  <a:schemeClr val="bg1"/>
                </a:solidFill>
                <a:latin typeface="Montserrat"/>
                <a:sym typeface="Montserrat"/>
              </a:rPr>
              <a:t>Анализ моделей</a:t>
            </a:r>
            <a:endParaRPr lang="tr-TR" sz="2400" b="1" dirty="0">
              <a:solidFill>
                <a:schemeClr val="bg1"/>
              </a:solidFill>
              <a:latin typeface="Montserrat"/>
              <a:sym typeface="Montserrat"/>
            </a:endParaRPr>
          </a:p>
          <a:p>
            <a:pPr lvl="1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Старые добрые веса признаков для линейных моделей и значимость признаков для деревьев</a:t>
            </a:r>
          </a:p>
          <a:p>
            <a:pPr lvl="1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4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Permutation Importance 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(работает для любых моделей)</a:t>
            </a:r>
          </a:p>
          <a:p>
            <a:pPr lvl="1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4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Partial Plot Dependence 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(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проверяем по 1-2 признаку)</a:t>
            </a:r>
          </a:p>
          <a:p>
            <a:pPr indent="-380019"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400" b="1" dirty="0" smtClean="0">
                <a:solidFill>
                  <a:schemeClr val="bg1"/>
                </a:solidFill>
                <a:latin typeface="Montserrat"/>
                <a:sym typeface="Montserrat"/>
              </a:rPr>
              <a:t>Анализ </a:t>
            </a:r>
            <a:r>
              <a:rPr lang="ru-RU" sz="2400" b="1" dirty="0">
                <a:solidFill>
                  <a:schemeClr val="bg1"/>
                </a:solidFill>
                <a:latin typeface="Montserrat"/>
                <a:sym typeface="Montserrat"/>
              </a:rPr>
              <a:t>предсказаний</a:t>
            </a:r>
            <a:endParaRPr lang="tr-TR" sz="2400" b="1" dirty="0">
              <a:solidFill>
                <a:schemeClr val="bg1"/>
              </a:solidFill>
              <a:latin typeface="Montserrat"/>
              <a:sym typeface="Montserrat"/>
            </a:endParaRPr>
          </a:p>
          <a:p>
            <a:pPr lvl="1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Смотрим на метрики с какими классами проблемы</a:t>
            </a:r>
          </a:p>
          <a:p>
            <a:pPr lvl="1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Визуализируем различные вариации предсказания и модели</a:t>
            </a:r>
          </a:p>
          <a:p>
            <a:pPr lvl="1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Подсвечиваем по признакам – вдруг </a:t>
            </a:r>
            <a:r>
              <a:rPr lang="ru-RU" sz="24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повезет</a:t>
            </a:r>
          </a:p>
          <a:p>
            <a:pPr indent="-380019"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n-US" sz="2400" b="1" dirty="0" err="1" smtClean="0">
                <a:solidFill>
                  <a:schemeClr val="bg1"/>
                </a:solidFill>
                <a:latin typeface="Montserrat"/>
                <a:sym typeface="Montserrat"/>
              </a:rPr>
              <a:t>phik</a:t>
            </a:r>
            <a:r>
              <a:rPr lang="en-US" sz="2400" b="1" dirty="0" smtClean="0">
                <a:solidFill>
                  <a:schemeClr val="bg1"/>
                </a:solidFill>
                <a:latin typeface="Montserrat"/>
                <a:sym typeface="Montserrat"/>
              </a:rPr>
              <a:t> </a:t>
            </a:r>
            <a:r>
              <a:rPr lang="en-US" sz="2400" b="1" dirty="0">
                <a:solidFill>
                  <a:schemeClr val="bg1"/>
                </a:solidFill>
                <a:latin typeface="Montserrat"/>
                <a:sym typeface="Montserrat"/>
              </a:rPr>
              <a:t>– </a:t>
            </a:r>
            <a:r>
              <a:rPr lang="ru-RU" sz="2400" b="1" dirty="0">
                <a:solidFill>
                  <a:schemeClr val="bg1"/>
                </a:solidFill>
                <a:latin typeface="Montserrat"/>
                <a:sym typeface="Montserrat"/>
              </a:rPr>
              <a:t>модная корреляция</a:t>
            </a:r>
          </a:p>
          <a:p>
            <a:pPr lvl="1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Теперь и для категориальных </a:t>
            </a:r>
            <a:r>
              <a:rPr lang="en-US" sz="24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(</a:t>
            </a:r>
            <a:r>
              <a:rPr lang="ru-RU" sz="24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ну типа)</a:t>
            </a:r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sym typeface="Montserrat"/>
            </a:endParaRPr>
          </a:p>
          <a:p>
            <a:pPr indent="-380019"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n-US" sz="2400" b="1" dirty="0" err="1">
                <a:solidFill>
                  <a:schemeClr val="bg1"/>
                </a:solidFill>
                <a:latin typeface="Montserrat"/>
                <a:sym typeface="Montserrat"/>
              </a:rPr>
              <a:t>Shap</a:t>
            </a:r>
            <a:r>
              <a:rPr lang="en-US" sz="2400" b="1" dirty="0">
                <a:solidFill>
                  <a:schemeClr val="bg1"/>
                </a:solidFill>
                <a:latin typeface="Montserrat"/>
                <a:sym typeface="Montserrat"/>
              </a:rPr>
              <a:t> – </a:t>
            </a:r>
            <a:r>
              <a:rPr lang="ru-RU" sz="2400" b="1" dirty="0">
                <a:solidFill>
                  <a:schemeClr val="bg1"/>
                </a:solidFill>
                <a:latin typeface="Montserrat"/>
                <a:sym typeface="Montserrat"/>
              </a:rPr>
              <a:t>модные </a:t>
            </a:r>
            <a:r>
              <a:rPr lang="en-US" sz="2400" b="1" dirty="0">
                <a:solidFill>
                  <a:schemeClr val="bg1"/>
                </a:solidFill>
                <a:latin typeface="Montserrat"/>
                <a:sym typeface="Montserrat"/>
              </a:rPr>
              <a:t>feature importance</a:t>
            </a:r>
          </a:p>
          <a:p>
            <a:pPr lvl="1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 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feature importance 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завезли цвет</a:t>
            </a:r>
            <a:endParaRPr lang="en-US" sz="2400" b="1" dirty="0">
              <a:solidFill>
                <a:schemeClr val="bg1"/>
              </a:solidFill>
              <a:latin typeface="Montserrat"/>
              <a:sym typeface="Montserrat"/>
            </a:endParaRPr>
          </a:p>
          <a:p>
            <a:pPr indent="-380019"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n-US" sz="2400" b="1" dirty="0">
                <a:solidFill>
                  <a:schemeClr val="bg1"/>
                </a:solidFill>
                <a:latin typeface="Montserrat"/>
                <a:sym typeface="Montserrat"/>
              </a:rPr>
              <a:t>Lime – </a:t>
            </a:r>
            <a:r>
              <a:rPr lang="ru-RU" sz="2400" b="1" dirty="0">
                <a:solidFill>
                  <a:schemeClr val="bg1"/>
                </a:solidFill>
                <a:latin typeface="Montserrat"/>
                <a:sym typeface="Montserrat"/>
              </a:rPr>
              <a:t>интересные веса</a:t>
            </a:r>
          </a:p>
          <a:p>
            <a:pPr lvl="1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Мы построим модель которая объяснит вашу </a:t>
            </a:r>
            <a:r>
              <a:rPr lang="ru-RU" sz="24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модель</a:t>
            </a:r>
          </a:p>
          <a:p>
            <a:pPr lvl="1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4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sym typeface="Montserrat"/>
              </a:rPr>
              <a:t>Злые языки говорят что </a:t>
            </a:r>
            <a:r>
              <a:rPr lang="en-US" sz="24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sym typeface="Montserrat"/>
              </a:rPr>
              <a:t>Lime </a:t>
            </a:r>
            <a:r>
              <a:rPr lang="ru-RU" sz="24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sym typeface="Montserrat"/>
              </a:rPr>
              <a:t>частный случай </a:t>
            </a:r>
            <a:r>
              <a:rPr lang="en-US" sz="2400" dirty="0" err="1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sym typeface="Montserrat"/>
              </a:rPr>
              <a:t>Shap</a:t>
            </a:r>
            <a:endParaRPr lang="en-US" sz="2400" dirty="0">
              <a:solidFill>
                <a:schemeClr val="bg1"/>
              </a:solidFill>
              <a:latin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788980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88F4C9D-76F1-44A5-8E0D-429814420D90}" type="slidenum">
              <a:rPr lang="ru-RU" smtClean="0"/>
              <a:pPr/>
              <a:t>43</a:t>
            </a:fld>
            <a:endParaRPr lang="ru-RU" sz="2394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 sz="2394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34" y="1"/>
            <a:ext cx="1765331" cy="1118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39334" y="882428"/>
            <a:ext cx="12160956" cy="21649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69711A2-3190-48F8-8735-CC4C8A614724}"/>
              </a:ext>
            </a:extLst>
          </p:cNvPr>
          <p:cNvSpPr txBox="1"/>
          <p:nvPr/>
        </p:nvSpPr>
        <p:spPr>
          <a:xfrm>
            <a:off x="2600405" y="4000784"/>
            <a:ext cx="7280847" cy="1857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7182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798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8778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9576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11471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9576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8778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798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7182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endParaRPr lang="ru-RU" sz="5985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3" name="Заголовок 1">
            <a:extLst>
              <a:ext uri="{FF2B5EF4-FFF2-40B4-BE49-F238E27FC236}">
                <a16:creationId xmlns:a16="http://schemas.microsoft.com/office/drawing/2014/main" id="{8B152339-AA49-4910-A987-702557E55544}"/>
              </a:ext>
            </a:extLst>
          </p:cNvPr>
          <p:cNvSpPr txBox="1">
            <a:spLocks/>
          </p:cNvSpPr>
          <p:nvPr/>
        </p:nvSpPr>
        <p:spPr>
          <a:xfrm>
            <a:off x="2097632" y="2183303"/>
            <a:ext cx="8547133" cy="825631"/>
          </a:xfrm>
          <a:prstGeom prst="rect">
            <a:avLst/>
          </a:prstGeom>
        </p:spPr>
        <p:txBody>
          <a:bodyPr vert="horz" lIns="91207" tIns="45604" rIns="91207" bIns="45604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6583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Вопросы, пожелания, предложения</a:t>
            </a:r>
          </a:p>
        </p:txBody>
      </p:sp>
    </p:spTree>
    <p:extLst>
      <p:ext uri="{BB962C8B-B14F-4D97-AF65-F5344CB8AC3E}">
        <p14:creationId xmlns:p14="http://schemas.microsoft.com/office/powerpoint/2010/main" val="2194563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88F4C9D-76F1-44A5-8E0D-429814420D90}" type="slidenum">
              <a:rPr lang="ru-RU" smtClean="0"/>
              <a:pPr/>
              <a:t>5</a:t>
            </a:fld>
            <a:endParaRPr lang="ru-RU" sz="2394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34" y="0"/>
            <a:ext cx="1765331" cy="1118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39334" y="882428"/>
            <a:ext cx="12160956" cy="21649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242802B-4644-4E88-AA5E-0EA6F0887BE9}"/>
              </a:ext>
            </a:extLst>
          </p:cNvPr>
          <p:cNvSpPr/>
          <p:nvPr/>
        </p:nvSpPr>
        <p:spPr>
          <a:xfrm>
            <a:off x="11566448" y="138246"/>
            <a:ext cx="313709" cy="5218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793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793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5" name="Нижний колонтитул 6">
            <a:extLst>
              <a:ext uri="{FF2B5EF4-FFF2-40B4-BE49-F238E27FC236}">
                <a16:creationId xmlns:a16="http://schemas.microsoft.com/office/drawing/2014/main" id="{C750D80A-1143-7B59-FA36-CC82C2739814}"/>
              </a:ext>
            </a:extLst>
          </p:cNvPr>
          <p:cNvSpPr txBox="1">
            <a:spLocks/>
          </p:cNvSpPr>
          <p:nvPr/>
        </p:nvSpPr>
        <p:spPr>
          <a:xfrm>
            <a:off x="3143672" y="176904"/>
            <a:ext cx="7704856" cy="48491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Что нужно помнить</a:t>
            </a:r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22169896-40D8-C450-AE12-F045475DCE8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41375" y="363538"/>
            <a:ext cx="10556875" cy="1322387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A14DD1ED-E466-E83A-C7D3-17AB0D1AB484}"/>
              </a:ext>
            </a:extLst>
          </p:cNvPr>
          <p:cNvSpPr/>
          <p:nvPr/>
        </p:nvSpPr>
        <p:spPr>
          <a:xfrm>
            <a:off x="4439072" y="1585493"/>
            <a:ext cx="439248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B0=</a:t>
            </a:r>
            <a:r>
              <a:rPr lang="es-ES" sz="2400" b="1" dirty="0">
                <a:solidFill>
                  <a:srgbClr val="D4D4D4"/>
                </a:solidFill>
                <a:latin typeface="Courier New" panose="02070309020205020404" pitchFamily="49" charset="0"/>
              </a:rPr>
              <a:t>LogReg</a:t>
            </a:r>
            <a:r>
              <a:rPr lang="es-E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.intercept_</a:t>
            </a:r>
          </a:p>
          <a:p>
            <a:r>
              <a:rPr lang="es-E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B=</a:t>
            </a:r>
            <a:r>
              <a:rPr lang="es-ES" sz="2400" b="1" dirty="0">
                <a:solidFill>
                  <a:srgbClr val="D4D4D4"/>
                </a:solidFill>
                <a:latin typeface="Courier New" panose="02070309020205020404" pitchFamily="49" charset="0"/>
              </a:rPr>
              <a:t>LogReg</a:t>
            </a:r>
            <a:r>
              <a:rPr lang="es-E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.coef_</a:t>
            </a:r>
            <a:endParaRPr lang="es-ES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114DBE52-451C-306E-B8F3-F222A037CBBE}"/>
              </a:ext>
            </a:extLst>
          </p:cNvPr>
          <p:cNvSpPr/>
          <p:nvPr/>
        </p:nvSpPr>
        <p:spPr>
          <a:xfrm>
            <a:off x="190600" y="1513485"/>
            <a:ext cx="387157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b0=</a:t>
            </a:r>
            <a:r>
              <a:rPr lang="en-US" sz="2400" b="1" dirty="0" err="1">
                <a:solidFill>
                  <a:srgbClr val="D4D4D4"/>
                </a:solidFill>
                <a:latin typeface="Courier New" panose="02070309020205020404" pitchFamily="49" charset="0"/>
              </a:rPr>
              <a:t>LinReg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.intercept_</a:t>
            </a:r>
            <a:endParaRPr lang="en-US" sz="2400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b=</a:t>
            </a:r>
            <a:r>
              <a:rPr lang="en-US" sz="2400" b="1" dirty="0" err="1">
                <a:solidFill>
                  <a:srgbClr val="D4D4D4"/>
                </a:solidFill>
                <a:latin typeface="Courier New" panose="02070309020205020404" pitchFamily="49" charset="0"/>
              </a:rPr>
              <a:t>LinReg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.coef_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35DA3BF6-1BDE-5B4C-A198-6470673405AE}"/>
              </a:ext>
            </a:extLst>
          </p:cNvPr>
          <p:cNvSpPr/>
          <p:nvPr/>
        </p:nvSpPr>
        <p:spPr>
          <a:xfrm>
            <a:off x="244599" y="2892569"/>
            <a:ext cx="442460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2400" b="1" dirty="0">
                <a:solidFill>
                  <a:srgbClr val="D4D4D4"/>
                </a:solidFill>
                <a:latin typeface="Courier New" panose="02070309020205020404" pitchFamily="49" charset="0"/>
              </a:rPr>
              <a:t>DT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.feature_importances_</a:t>
            </a:r>
            <a:endParaRPr lang="tr-TR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9BAB334-E426-8D34-70A9-B9997A137CE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99512" y="1369469"/>
            <a:ext cx="3480645" cy="1397054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B2523215-5F84-98F2-A88D-EB629410A977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76647" y="3324617"/>
            <a:ext cx="3312368" cy="1381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421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4" grpId="0"/>
      <p:bldP spid="5" grpId="0"/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88F4C9D-76F1-44A5-8E0D-429814420D90}" type="slidenum">
              <a:rPr lang="ru-RU" smtClean="0"/>
              <a:pPr/>
              <a:t>6</a:t>
            </a:fld>
            <a:endParaRPr lang="ru-RU" sz="2394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34" y="1"/>
            <a:ext cx="1765331" cy="1118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39334" y="882428"/>
            <a:ext cx="12160956" cy="21649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242802B-4644-4E88-AA5E-0EA6F0887BE9}"/>
              </a:ext>
            </a:extLst>
          </p:cNvPr>
          <p:cNvSpPr/>
          <p:nvPr/>
        </p:nvSpPr>
        <p:spPr>
          <a:xfrm>
            <a:off x="11566448" y="138246"/>
            <a:ext cx="313709" cy="5218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793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793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>
            <a:extLst>
              <a:ext uri="{FF2B5EF4-FFF2-40B4-BE49-F238E27FC236}">
                <a16:creationId xmlns:a16="http://schemas.microsoft.com/office/drawing/2014/main" id="{C750D80A-1143-7B59-FA36-CC82C2739814}"/>
              </a:ext>
            </a:extLst>
          </p:cNvPr>
          <p:cNvSpPr txBox="1">
            <a:spLocks/>
          </p:cNvSpPr>
          <p:nvPr/>
        </p:nvSpPr>
        <p:spPr>
          <a:xfrm>
            <a:off x="3143672" y="176904"/>
            <a:ext cx="7704856" cy="48491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Что нужно помнить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FB1ABA8A-CE75-71AE-89D1-2C39592E60C7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95636" y="923371"/>
            <a:ext cx="10586764" cy="3273293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F478D0F-8C20-9DEB-7F76-AB18F1698056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751118" y="4180766"/>
            <a:ext cx="5537549" cy="2561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942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88F4C9D-76F1-44A5-8E0D-429814420D90}" type="slidenum">
              <a:rPr lang="ru-RU" smtClean="0"/>
              <a:pPr/>
              <a:t>7</a:t>
            </a:fld>
            <a:endParaRPr lang="ru-RU" sz="2394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34" y="1"/>
            <a:ext cx="1765331" cy="1118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39334" y="882428"/>
            <a:ext cx="12160956" cy="21649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5" name="Заголовок 1"/>
          <p:cNvSpPr txBox="1">
            <a:spLocks/>
          </p:cNvSpPr>
          <p:nvPr/>
        </p:nvSpPr>
        <p:spPr>
          <a:xfrm>
            <a:off x="1804666" y="978668"/>
            <a:ext cx="7900711" cy="825631"/>
          </a:xfrm>
          <a:prstGeom prst="rect">
            <a:avLst/>
          </a:prstGeom>
        </p:spPr>
        <p:txBody>
          <a:bodyPr vert="horz" lIns="91207" tIns="45604" rIns="91207" bIns="45604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3192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242802B-4644-4E88-AA5E-0EA6F0887BE9}"/>
              </a:ext>
            </a:extLst>
          </p:cNvPr>
          <p:cNvSpPr/>
          <p:nvPr/>
        </p:nvSpPr>
        <p:spPr>
          <a:xfrm>
            <a:off x="11566448" y="138246"/>
            <a:ext cx="313709" cy="5218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793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793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5" name="Заголовок 1"/>
          <p:cNvSpPr>
            <a:spLocks noGrp="1"/>
          </p:cNvSpPr>
          <p:nvPr>
            <p:ph type="title" idx="4294967295"/>
          </p:nvPr>
        </p:nvSpPr>
        <p:spPr>
          <a:xfrm>
            <a:off x="544224" y="90206"/>
            <a:ext cx="11405178" cy="761656"/>
          </a:xfrm>
          <a:prstGeom prst="rect">
            <a:avLst/>
          </a:prstGeom>
        </p:spPr>
        <p:txBody>
          <a:bodyPr/>
          <a:lstStyle/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Анализ самого дерева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0B39998-BE57-CB4D-C8CC-C665F02803D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" b="630"/>
          <a:stretch/>
        </p:blipFill>
        <p:spPr>
          <a:xfrm>
            <a:off x="1833343" y="1291694"/>
            <a:ext cx="8818637" cy="374454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BCDFFBE-CA61-FA8B-FB64-B8D89793103B}"/>
              </a:ext>
            </a:extLst>
          </p:cNvPr>
          <p:cNvSpPr txBox="1"/>
          <p:nvPr/>
        </p:nvSpPr>
        <p:spPr>
          <a:xfrm>
            <a:off x="826078" y="5661815"/>
            <a:ext cx="932584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 </a:t>
            </a:r>
            <a:r>
              <a:rPr lang="en-US" sz="2000" spc="-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CatBoost</a:t>
            </a:r>
            <a:r>
              <a:rPr lang="en-US" sz="20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u-RU" sz="20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можно отдельные деревья рисовать…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15981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88F4C9D-76F1-44A5-8E0D-429814420D90}" type="slidenum">
              <a:rPr lang="ru-RU" smtClean="0"/>
              <a:pPr/>
              <a:t>8</a:t>
            </a:fld>
            <a:endParaRPr lang="ru-RU" sz="2394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34" y="1"/>
            <a:ext cx="1765331" cy="1118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39334" y="882428"/>
            <a:ext cx="12160956" cy="21649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242802B-4644-4E88-AA5E-0EA6F0887BE9}"/>
              </a:ext>
            </a:extLst>
          </p:cNvPr>
          <p:cNvSpPr/>
          <p:nvPr/>
        </p:nvSpPr>
        <p:spPr>
          <a:xfrm>
            <a:off x="11566448" y="138246"/>
            <a:ext cx="313709" cy="5218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793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793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>
            <a:extLst>
              <a:ext uri="{FF2B5EF4-FFF2-40B4-BE49-F238E27FC236}">
                <a16:creationId xmlns:a16="http://schemas.microsoft.com/office/drawing/2014/main" id="{C750D80A-1143-7B59-FA36-CC82C2739814}"/>
              </a:ext>
            </a:extLst>
          </p:cNvPr>
          <p:cNvSpPr txBox="1">
            <a:spLocks/>
          </p:cNvSpPr>
          <p:nvPr/>
        </p:nvSpPr>
        <p:spPr>
          <a:xfrm>
            <a:off x="3143672" y="176904"/>
            <a:ext cx="7704856" cy="48491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Что неплохо делать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5F82D657-173C-F7FB-3BFF-969DD7D0AB18}"/>
              </a:ext>
            </a:extLst>
          </p:cNvPr>
          <p:cNvSpPr/>
          <p:nvPr/>
        </p:nvSpPr>
        <p:spPr>
          <a:xfrm>
            <a:off x="2256455" y="1083824"/>
            <a:ext cx="3595254" cy="222717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800" dirty="0">
                <a:latin typeface="Verdana" panose="020B0604030504040204" pitchFamily="34" charset="0"/>
                <a:ea typeface="Verdana" panose="020B0604030504040204" pitchFamily="34" charset="0"/>
              </a:rPr>
              <a:t>Исходные данные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C758C17E-55D1-8BC8-CEB8-5432F1B9FFC1}"/>
              </a:ext>
            </a:extLst>
          </p:cNvPr>
          <p:cNvSpPr/>
          <p:nvPr/>
        </p:nvSpPr>
        <p:spPr>
          <a:xfrm>
            <a:off x="6369195" y="1083824"/>
            <a:ext cx="1059873" cy="2304130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Шум1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61A8C1CD-039A-2A5D-4702-980DE3263CCA}"/>
              </a:ext>
            </a:extLst>
          </p:cNvPr>
          <p:cNvSpPr/>
          <p:nvPr/>
        </p:nvSpPr>
        <p:spPr>
          <a:xfrm>
            <a:off x="8052088" y="1083825"/>
            <a:ext cx="1059873" cy="2304130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Шум2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C8C30C2-F607-CF83-EA35-0CD7D3CD27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1719" y="3567701"/>
            <a:ext cx="8886876" cy="286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428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88F4C9D-76F1-44A5-8E0D-429814420D90}" type="slidenum">
              <a:rPr lang="ru-RU" smtClean="0"/>
              <a:pPr/>
              <a:t>9</a:t>
            </a:fld>
            <a:endParaRPr lang="ru-RU" sz="2394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34" y="1"/>
            <a:ext cx="1765331" cy="1118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39334" y="882428"/>
            <a:ext cx="12160956" cy="21649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242802B-4644-4E88-AA5E-0EA6F0887BE9}"/>
              </a:ext>
            </a:extLst>
          </p:cNvPr>
          <p:cNvSpPr/>
          <p:nvPr/>
        </p:nvSpPr>
        <p:spPr>
          <a:xfrm>
            <a:off x="11566448" y="138246"/>
            <a:ext cx="313709" cy="5218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793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793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>
            <a:extLst>
              <a:ext uri="{FF2B5EF4-FFF2-40B4-BE49-F238E27FC236}">
                <a16:creationId xmlns:a16="http://schemas.microsoft.com/office/drawing/2014/main" id="{C750D80A-1143-7B59-FA36-CC82C2739814}"/>
              </a:ext>
            </a:extLst>
          </p:cNvPr>
          <p:cNvSpPr txBox="1">
            <a:spLocks/>
          </p:cNvSpPr>
          <p:nvPr/>
        </p:nvSpPr>
        <p:spPr>
          <a:xfrm>
            <a:off x="3143672" y="176904"/>
            <a:ext cx="7704856" cy="48491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Про значимость признаков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A14DDA63-C7AD-09A7-402F-A56AAAC829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8061" y="3896566"/>
            <a:ext cx="9008801" cy="251755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2EAF872-AFF4-2BF9-A73C-077EA9B64A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3672" y="978689"/>
            <a:ext cx="5904004" cy="2675619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936CF862-C69E-9DB8-82CB-644D2E5690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6097" y="3156225"/>
            <a:ext cx="2687792" cy="1858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39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theme/theme1.xml><?xml version="1.0" encoding="utf-8"?>
<a:theme xmlns:a="http://schemas.openxmlformats.org/drawingml/2006/main" name="SkillFactory шаблон для видео (черный/белый)">
  <a:themeElements>
    <a:clrScheme name="VIVID - Color 01">
      <a:dk1>
        <a:srgbClr val="242327"/>
      </a:dk1>
      <a:lt1>
        <a:srgbClr val="FFFFFF"/>
      </a:lt1>
      <a:dk2>
        <a:srgbClr val="01C601"/>
      </a:dk2>
      <a:lt2>
        <a:srgbClr val="FFFFFF"/>
      </a:lt2>
      <a:accent1>
        <a:srgbClr val="01C601"/>
      </a:accent1>
      <a:accent2>
        <a:srgbClr val="FD0002"/>
      </a:accent2>
      <a:accent3>
        <a:srgbClr val="8766D0"/>
      </a:accent3>
      <a:accent4>
        <a:srgbClr val="171C30"/>
      </a:accent4>
      <a:accent5>
        <a:srgbClr val="F1C232"/>
      </a:accent5>
      <a:accent6>
        <a:srgbClr val="FFFFFF"/>
      </a:accent6>
      <a:hlink>
        <a:srgbClr val="01C601"/>
      </a:hlink>
      <a:folHlink>
        <a:srgbClr val="5BC9B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4014</TotalTime>
  <Words>866</Words>
  <Application>Microsoft Office PowerPoint</Application>
  <PresentationFormat>Произвольный</PresentationFormat>
  <Paragraphs>336</Paragraphs>
  <Slides>43</Slides>
  <Notes>42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9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43</vt:i4>
      </vt:variant>
    </vt:vector>
  </HeadingPairs>
  <TitlesOfParts>
    <vt:vector size="53" baseType="lpstr">
      <vt:lpstr>Montserrat</vt:lpstr>
      <vt:lpstr>Source Sans Pro</vt:lpstr>
      <vt:lpstr>Cambria Math</vt:lpstr>
      <vt:lpstr>Arial</vt:lpstr>
      <vt:lpstr>Times New Roman</vt:lpstr>
      <vt:lpstr>Courier New</vt:lpstr>
      <vt:lpstr>Montserrat Black</vt:lpstr>
      <vt:lpstr>Wingdings</vt:lpstr>
      <vt:lpstr>Verdana</vt:lpstr>
      <vt:lpstr>SkillFactory шаблон для видео (черный/белый)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Анализ самого дерева</vt:lpstr>
      <vt:lpstr>Презентация PowerPoint</vt:lpstr>
      <vt:lpstr>Презентация PowerPoint</vt:lpstr>
      <vt:lpstr>Permutation Importance</vt:lpstr>
      <vt:lpstr>Permutation Importance</vt:lpstr>
      <vt:lpstr>Partial Dependence</vt:lpstr>
      <vt:lpstr>Partial Dependence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SHAP (SHapley Additive exPlanation)</vt:lpstr>
      <vt:lpstr>SHAP (SHapley Additive exPlanation)</vt:lpstr>
      <vt:lpstr>SHAP (SHapley Additive exPlanation)</vt:lpstr>
      <vt:lpstr>Презентация PowerPoint</vt:lpstr>
      <vt:lpstr>Презентация PowerPoint</vt:lpstr>
      <vt:lpstr>Презентация PowerPoint</vt:lpstr>
      <vt:lpstr>Презентация PowerPoint</vt:lpstr>
      <vt:lpstr>Local interpretable model-agnostic explanation</vt:lpstr>
      <vt:lpstr>LIME</vt:lpstr>
      <vt:lpstr>Картинки</vt:lpstr>
      <vt:lpstr>Картинки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cp:lastModifiedBy>Долганов Антон Юрьевич</cp:lastModifiedBy>
  <cp:revision>244</cp:revision>
  <dcterms:modified xsi:type="dcterms:W3CDTF">2024-02-12T14:09:01Z</dcterms:modified>
</cp:coreProperties>
</file>